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23" r:id="rId2"/>
    <p:sldId id="293" r:id="rId3"/>
    <p:sldId id="294" r:id="rId4"/>
    <p:sldId id="295" r:id="rId5"/>
    <p:sldId id="297" r:id="rId6"/>
    <p:sldId id="298" r:id="rId7"/>
    <p:sldId id="321" r:id="rId8"/>
    <p:sldId id="322" r:id="rId9"/>
    <p:sldId id="296" r:id="rId10"/>
    <p:sldId id="299" r:id="rId11"/>
    <p:sldId id="300" r:id="rId12"/>
    <p:sldId id="326" r:id="rId13"/>
    <p:sldId id="327" r:id="rId14"/>
    <p:sldId id="328" r:id="rId15"/>
    <p:sldId id="318" r:id="rId16"/>
    <p:sldId id="315" r:id="rId17"/>
    <p:sldId id="320" r:id="rId18"/>
    <p:sldId id="316" r:id="rId19"/>
    <p:sldId id="329" r:id="rId20"/>
    <p:sldId id="306" r:id="rId21"/>
    <p:sldId id="307" r:id="rId22"/>
    <p:sldId id="308" r:id="rId23"/>
    <p:sldId id="309" r:id="rId24"/>
    <p:sldId id="310" r:id="rId25"/>
    <p:sldId id="271" r:id="rId2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Vizcayno Climent" initials="SVC" lastIdx="1" clrIdx="0">
    <p:extLst>
      <p:ext uri="{19B8F6BF-5375-455C-9EA6-DF929625EA0E}">
        <p15:presenceInfo xmlns:p15="http://schemas.microsoft.com/office/powerpoint/2012/main" userId="S-1-5-21-4064056997-3256082497-3296573786-11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742"/>
    <a:srgbClr val="292D36"/>
    <a:srgbClr val="363C48"/>
    <a:srgbClr val="D5D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364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16605-8811-496E-9A54-241A206E033D}" type="datetimeFigureOut">
              <a:rPr lang="es-ES" smtClean="0"/>
              <a:t>23/05/2021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B556A-54A0-4727-AE5B-E4C450BD6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14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F7358A-AEFF-40C5-BF27-05321373BE9D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74373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A1B581-339F-4264-8914-1FD0F5792C9D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54329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No hi ha modalitat Autopràcticm</a:t>
            </a: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366C7-C7EB-4785-8A96-CE1A5B507A1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2095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No hi ha modalitat Autopràcticm</a:t>
            </a: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366C7-C7EB-4785-8A96-CE1A5B507A1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69796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No hi ha modalitat Autopràcticm</a:t>
            </a: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366C7-C7EB-4785-8A96-CE1A5B507A1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37598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B556A-54A0-4727-AE5B-E4C450BD670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99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149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50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363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989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22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63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813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63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37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6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82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98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racticumOmara.Parra@fundacions.uv.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mara.parra@fundacions.uv.es" TargetMode="External"/><Relationship Id="rId2" Type="http://schemas.openxmlformats.org/officeDocument/2006/relationships/hyperlink" Target="mailto:Practicum@uv.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adeituv.es/practicas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vador.Satorres@uv.es" TargetMode="External"/><Relationship Id="rId5" Type="http://schemas.openxmlformats.org/officeDocument/2006/relationships/hyperlink" Target="mailto:silvia.Vizcayno@fundacions.uv.es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eituv.es/suscripci&#243;n-newsletter" TargetMode="External"/><Relationship Id="rId2" Type="http://schemas.openxmlformats.org/officeDocument/2006/relationships/hyperlink" Target="http://www.adeituv.es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eituv.es/practicas-en-empresas/estudiantes/seguros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eituv.es/practicas-en-empresas/estudiantes/practicas-con-menores/" TargetMode="External"/><Relationship Id="rId2" Type="http://schemas.openxmlformats.org/officeDocument/2006/relationships/hyperlink" Target="https://webges.uv.es/uvEntreuWeb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uv.es/uvcatedres/Catedres/guia/Guia_dataprot_generica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UPDUV" TargetMode="External"/><Relationship Id="rId5" Type="http://schemas.openxmlformats.org/officeDocument/2006/relationships/hyperlink" Target="http://www.uv.es/uvdiscapacidad" TargetMode="External"/><Relationship Id="rId4" Type="http://schemas.openxmlformats.org/officeDocument/2006/relationships/hyperlink" Target="mailto:updestudiantes@uv.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1896913"/>
            <a:ext cx="12192000" cy="2948219"/>
          </a:xfrm>
          <a:prstGeom prst="rect">
            <a:avLst/>
          </a:prstGeom>
          <a:solidFill>
            <a:srgbClr val="637B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268288"/>
            <a:r>
              <a:rPr lang="ca-ES" dirty="0" smtClean="0">
                <a:solidFill>
                  <a:schemeClr val="bg1"/>
                </a:solidFill>
                <a:latin typeface="Univers 47 Condensed Light"/>
              </a:rPr>
              <a:t>Grau </a:t>
            </a:r>
            <a:r>
              <a:rPr lang="ca-ES" dirty="0">
                <a:solidFill>
                  <a:schemeClr val="bg1"/>
                </a:solidFill>
                <a:latin typeface="Univers 47 Condensed Light"/>
              </a:rPr>
              <a:t>en </a:t>
            </a:r>
            <a:r>
              <a:rPr lang="ca-ES" dirty="0" smtClean="0">
                <a:solidFill>
                  <a:schemeClr val="bg1"/>
                </a:solidFill>
                <a:latin typeface="Univers 47 Condensed Light"/>
              </a:rPr>
              <a:t>Pedagogia</a:t>
            </a:r>
            <a:endParaRPr lang="ca-ES" dirty="0">
              <a:solidFill>
                <a:schemeClr val="bg1"/>
              </a:solidFill>
              <a:latin typeface="Univers 47 Condensed Light"/>
            </a:endParaRPr>
          </a:p>
          <a:p>
            <a:pPr indent="268288"/>
            <a:r>
              <a:rPr lang="ca-ES" dirty="0">
                <a:solidFill>
                  <a:schemeClr val="bg1"/>
                </a:solidFill>
                <a:latin typeface="Univers 47 Condensed Light"/>
              </a:rPr>
              <a:t>Grau en </a:t>
            </a:r>
            <a:r>
              <a:rPr lang="ca-ES" dirty="0" smtClean="0">
                <a:solidFill>
                  <a:schemeClr val="bg1"/>
                </a:solidFill>
                <a:latin typeface="Univers 47 Condensed Light"/>
              </a:rPr>
              <a:t>Educació Social</a:t>
            </a:r>
            <a:endParaRPr lang="ca-ES" dirty="0">
              <a:solidFill>
                <a:schemeClr val="bg1"/>
              </a:solidFill>
              <a:latin typeface="Univers 47 Condensed Light"/>
            </a:endParaRPr>
          </a:p>
        </p:txBody>
      </p:sp>
      <p:pic>
        <p:nvPicPr>
          <p:cNvPr id="307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69913"/>
            <a:ext cx="21224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612775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CuadroTexto 6"/>
          <p:cNvSpPr txBox="1">
            <a:spLocks noChangeArrowheads="1"/>
          </p:cNvSpPr>
          <p:nvPr/>
        </p:nvSpPr>
        <p:spPr bwMode="auto">
          <a:xfrm>
            <a:off x="2339794" y="2153467"/>
            <a:ext cx="7966075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ES" sz="3200" dirty="0" err="1">
                <a:solidFill>
                  <a:schemeClr val="bg1"/>
                </a:solidFill>
                <a:latin typeface="Univers 47 Condensed Light"/>
              </a:rPr>
              <a:t>Facultat</a:t>
            </a:r>
            <a:r>
              <a:rPr lang="es-ES" sz="3200" dirty="0">
                <a:solidFill>
                  <a:schemeClr val="bg1"/>
                </a:solidFill>
                <a:latin typeface="Univers 47 Condensed Light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Univers 47 Condensed Light"/>
              </a:rPr>
              <a:t>Filosofia</a:t>
            </a:r>
            <a:r>
              <a:rPr lang="es-ES" sz="3200" dirty="0" smtClean="0">
                <a:solidFill>
                  <a:schemeClr val="bg1"/>
                </a:solidFill>
                <a:latin typeface="Univers 47 Condensed Light"/>
              </a:rPr>
              <a:t> i </a:t>
            </a:r>
            <a:r>
              <a:rPr lang="es-ES" sz="3200" dirty="0" err="1" smtClean="0">
                <a:solidFill>
                  <a:schemeClr val="bg1"/>
                </a:solidFill>
                <a:latin typeface="Univers 47 Condensed Light"/>
              </a:rPr>
              <a:t>Ciències</a:t>
            </a:r>
            <a:r>
              <a:rPr lang="es-ES" sz="3200" dirty="0" smtClean="0">
                <a:solidFill>
                  <a:schemeClr val="bg1"/>
                </a:solidFill>
                <a:latin typeface="Univers 47 Condensed Light"/>
              </a:rPr>
              <a:t> de </a:t>
            </a:r>
            <a:r>
              <a:rPr lang="es-ES" sz="3200" dirty="0" err="1" smtClean="0">
                <a:solidFill>
                  <a:schemeClr val="bg1"/>
                </a:solidFill>
                <a:latin typeface="Univers 47 Condensed Light"/>
              </a:rPr>
              <a:t>l’Educació</a:t>
            </a:r>
            <a:endParaRPr lang="es-ES_tradnl" sz="3200" dirty="0">
              <a:solidFill>
                <a:schemeClr val="bg1"/>
              </a:solidFill>
              <a:latin typeface="Univers 47 Condensed Ligh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079" name="Rectángulo 8"/>
          <p:cNvSpPr>
            <a:spLocks noChangeArrowheads="1"/>
          </p:cNvSpPr>
          <p:nvPr/>
        </p:nvSpPr>
        <p:spPr bwMode="auto">
          <a:xfrm>
            <a:off x="270732" y="5680582"/>
            <a:ext cx="4472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ca-ES" altLang="es-ES" sz="2200" b="1" dirty="0" smtClean="0"/>
              <a:t>-Inmaculada </a:t>
            </a:r>
            <a:r>
              <a:rPr lang="ca-ES" altLang="es-ES" sz="2200" b="1" dirty="0" err="1"/>
              <a:t>C</a:t>
            </a:r>
            <a:r>
              <a:rPr lang="ca-ES" altLang="es-ES" sz="2200" b="1" dirty="0" err="1" smtClean="0"/>
              <a:t>hiva</a:t>
            </a:r>
            <a:r>
              <a:rPr lang="ca-ES" altLang="es-ES" sz="2200" b="1" dirty="0" smtClean="0"/>
              <a:t> Sanchis</a:t>
            </a:r>
            <a:endParaRPr lang="ca-ES" altLang="es-ES" sz="2200" b="1" dirty="0"/>
          </a:p>
          <a:p>
            <a:pPr>
              <a:defRPr/>
            </a:pPr>
            <a:r>
              <a:rPr lang="ca-ES" altLang="es-ES" sz="2200" b="1" dirty="0" smtClean="0"/>
              <a:t>-Clara Peiró</a:t>
            </a:r>
          </a:p>
        </p:txBody>
      </p:sp>
      <p:sp>
        <p:nvSpPr>
          <p:cNvPr id="3080" name="Rectángulo 9"/>
          <p:cNvSpPr>
            <a:spLocks noChangeArrowheads="1"/>
          </p:cNvSpPr>
          <p:nvPr/>
        </p:nvSpPr>
        <p:spPr bwMode="auto">
          <a:xfrm>
            <a:off x="7854949" y="4265540"/>
            <a:ext cx="3212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ca-ES" altLang="es-ES" sz="2400" b="1" dirty="0" smtClean="0">
                <a:solidFill>
                  <a:schemeClr val="bg1"/>
                </a:solidFill>
              </a:rPr>
              <a:t>24 - 25 de maig </a:t>
            </a:r>
            <a:r>
              <a:rPr lang="ca-ES" altLang="es-ES" sz="2400" b="1" dirty="0">
                <a:solidFill>
                  <a:schemeClr val="bg1"/>
                </a:solidFill>
              </a:rPr>
              <a:t>de 2021</a:t>
            </a:r>
            <a:endParaRPr lang="es-ES_tradnl" altLang="es-ES" sz="2400" b="1" dirty="0">
              <a:solidFill>
                <a:schemeClr val="bg1"/>
              </a:solidFill>
            </a:endParaRPr>
          </a:p>
        </p:txBody>
      </p:sp>
      <p:sp>
        <p:nvSpPr>
          <p:cNvPr id="3081" name="CuadroTexto 1"/>
          <p:cNvSpPr txBox="1">
            <a:spLocks noChangeArrowheads="1"/>
          </p:cNvSpPr>
          <p:nvPr/>
        </p:nvSpPr>
        <p:spPr bwMode="auto">
          <a:xfrm>
            <a:off x="270732" y="4265540"/>
            <a:ext cx="3427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2600" b="1" dirty="0" err="1" smtClean="0">
                <a:latin typeface="+mn-lt"/>
              </a:rPr>
              <a:t>Curs</a:t>
            </a:r>
            <a:r>
              <a:rPr lang="es-ES" altLang="es-ES" sz="2600" b="1" dirty="0" smtClean="0">
                <a:latin typeface="+mn-lt"/>
              </a:rPr>
              <a:t> </a:t>
            </a:r>
            <a:r>
              <a:rPr lang="es-ES" altLang="es-ES" sz="2600" b="1" dirty="0" err="1" smtClean="0">
                <a:latin typeface="+mn-lt"/>
              </a:rPr>
              <a:t>acadèmic</a:t>
            </a:r>
            <a:r>
              <a:rPr lang="es-ES" altLang="es-ES" sz="2600" b="1" dirty="0" smtClean="0">
                <a:latin typeface="+mn-lt"/>
              </a:rPr>
              <a:t> </a:t>
            </a:r>
            <a:r>
              <a:rPr lang="es-ES" altLang="es-ES" sz="2600" b="1" dirty="0" smtClean="0">
                <a:solidFill>
                  <a:schemeClr val="bg1"/>
                </a:solidFill>
                <a:latin typeface="+mn-lt"/>
              </a:rPr>
              <a:t>21/22</a:t>
            </a:r>
            <a:endParaRPr lang="es-ES_tradnl" altLang="es-ES" sz="26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82" y="558071"/>
            <a:ext cx="2483500" cy="603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10" y="5540006"/>
            <a:ext cx="7619080" cy="9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8973"/>
      </p:ext>
    </p:extLst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5413" y="2533650"/>
            <a:ext cx="11984037" cy="1890713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518615" y="2813145"/>
            <a:ext cx="11424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PRÀCTIQUES </a:t>
            </a:r>
            <a:r>
              <a:rPr lang="es-E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CURRICULARS</a:t>
            </a:r>
            <a:endParaRPr lang="es-ES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es-ES" sz="2000" dirty="0">
                <a:cs typeface="Calibri" panose="020F0502020204030204" pitchFamily="34" charset="0"/>
              </a:rPr>
              <a:t>Es configuren </a:t>
            </a:r>
            <a:r>
              <a:rPr lang="es-ES" sz="2000" dirty="0" err="1">
                <a:cs typeface="Calibri" panose="020F0502020204030204" pitchFamily="34" charset="0"/>
              </a:rPr>
              <a:t>com</a:t>
            </a:r>
            <a:r>
              <a:rPr lang="es-ES" sz="2000" dirty="0">
                <a:cs typeface="Calibri" panose="020F0502020204030204" pitchFamily="34" charset="0"/>
              </a:rPr>
              <a:t> a </a:t>
            </a:r>
            <a:r>
              <a:rPr lang="es-ES" sz="2000" dirty="0" err="1">
                <a:cs typeface="Calibri" panose="020F0502020204030204" pitchFamily="34" charset="0"/>
              </a:rPr>
              <a:t>activitats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acadèmiques</a:t>
            </a:r>
            <a:r>
              <a:rPr lang="es-ES" sz="2000" dirty="0">
                <a:cs typeface="Calibri" panose="020F0502020204030204" pitchFamily="34" charset="0"/>
              </a:rPr>
              <a:t> externes </a:t>
            </a:r>
            <a:r>
              <a:rPr lang="es-ES" sz="2000" dirty="0" err="1">
                <a:cs typeface="Calibri" panose="020F0502020204030204" pitchFamily="34" charset="0"/>
              </a:rPr>
              <a:t>integrades</a:t>
            </a:r>
            <a:r>
              <a:rPr lang="es-ES" sz="2000" dirty="0">
                <a:cs typeface="Calibri" panose="020F0502020204030204" pitchFamily="34" charset="0"/>
              </a:rPr>
              <a:t> en el </a:t>
            </a:r>
            <a:r>
              <a:rPr lang="es-ES" sz="2000" dirty="0" err="1">
                <a:cs typeface="Calibri" panose="020F0502020204030204" pitchFamily="34" charset="0"/>
              </a:rPr>
              <a:t>pla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d'estudis</a:t>
            </a:r>
            <a:r>
              <a:rPr lang="es-ES" sz="2000" dirty="0">
                <a:cs typeface="Calibri" panose="020F0502020204030204" pitchFamily="34" charset="0"/>
              </a:rPr>
              <a:t>, que es </a:t>
            </a:r>
            <a:r>
              <a:rPr lang="es-ES" sz="2000" dirty="0" err="1">
                <a:cs typeface="Calibri" panose="020F0502020204030204" pitchFamily="34" charset="0"/>
              </a:rPr>
              <a:t>correspon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amb</a:t>
            </a:r>
            <a:r>
              <a:rPr lang="es-ES" sz="2000" dirty="0">
                <a:cs typeface="Calibri" panose="020F0502020204030204" pitchFamily="34" charset="0"/>
              </a:rPr>
              <a:t> una </a:t>
            </a:r>
            <a:r>
              <a:rPr lang="es-ES" sz="2000" dirty="0" err="1">
                <a:cs typeface="Calibri" panose="020F0502020204030204" pitchFamily="34" charset="0"/>
              </a:rPr>
              <a:t>assignatura</a:t>
            </a:r>
            <a:r>
              <a:rPr lang="es-ES" sz="2000" dirty="0">
                <a:cs typeface="Calibri" panose="020F0502020204030204" pitchFamily="34" charset="0"/>
              </a:rPr>
              <a:t> de la </a:t>
            </a:r>
            <a:r>
              <a:rPr lang="es-ES" sz="2000" dirty="0" err="1">
                <a:cs typeface="Calibri" panose="020F0502020204030204" pitchFamily="34" charset="0"/>
              </a:rPr>
              <a:t>titulació</a:t>
            </a:r>
            <a:r>
              <a:rPr lang="es-ES" sz="2000" dirty="0">
                <a:cs typeface="Calibri" panose="020F0502020204030204" pitchFamily="34" charset="0"/>
              </a:rPr>
              <a:t> i computen </a:t>
            </a:r>
            <a:r>
              <a:rPr lang="es-ES" sz="2000" dirty="0" err="1">
                <a:cs typeface="Calibri" panose="020F0502020204030204" pitchFamily="34" charset="0"/>
              </a:rPr>
              <a:t>crèdits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acadèmics</a:t>
            </a:r>
            <a:endParaRPr lang="es-ES" sz="2000" dirty="0"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942763" y="2533650"/>
            <a:ext cx="166687" cy="18907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5413" y="2533650"/>
            <a:ext cx="165100" cy="18907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11270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40" y="5254624"/>
            <a:ext cx="2120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5254624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39" y="5158646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542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7188" y="257175"/>
            <a:ext cx="11515725" cy="642937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5000"/>
              </a:lnSpc>
              <a:buClr>
                <a:schemeClr val="bg2"/>
              </a:buClr>
              <a:defRPr/>
            </a:pP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91" name="CuadroTexto 4"/>
          <p:cNvSpPr txBox="1">
            <a:spLocks noChangeArrowheads="1"/>
          </p:cNvSpPr>
          <p:nvPr/>
        </p:nvSpPr>
        <p:spPr bwMode="auto">
          <a:xfrm>
            <a:off x="881269" y="917825"/>
            <a:ext cx="2820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200" b="1" dirty="0" err="1" smtClean="0">
                <a:solidFill>
                  <a:srgbClr val="292D36"/>
                </a:solidFill>
                <a:latin typeface="+mn-lt"/>
              </a:rPr>
              <a:t>Condicions</a:t>
            </a:r>
            <a:endParaRPr lang="es-ES_tradnl" altLang="es-ES" sz="3200" b="1" dirty="0" smtClean="0">
              <a:solidFill>
                <a:srgbClr val="292D36"/>
              </a:solidFill>
              <a:latin typeface="+mn-lt"/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86" y="279592"/>
            <a:ext cx="2483500" cy="60312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985926"/>
              </p:ext>
            </p:extLst>
          </p:nvPr>
        </p:nvGraphicFramePr>
        <p:xfrm>
          <a:off x="862013" y="1887819"/>
          <a:ext cx="10107611" cy="216519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873053">
                  <a:extLst>
                    <a:ext uri="{9D8B030D-6E8A-4147-A177-3AD203B41FA5}">
                      <a16:colId xmlns:a16="http://schemas.microsoft.com/office/drawing/2014/main" val="1774332347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4115350430"/>
                    </a:ext>
                  </a:extLst>
                </a:gridCol>
                <a:gridCol w="2572512">
                  <a:extLst>
                    <a:ext uri="{9D8B030D-6E8A-4147-A177-3AD203B41FA5}">
                      <a16:colId xmlns:a16="http://schemas.microsoft.com/office/drawing/2014/main" val="857501122"/>
                    </a:ext>
                  </a:extLst>
                </a:gridCol>
                <a:gridCol w="1491614">
                  <a:extLst>
                    <a:ext uri="{9D8B030D-6E8A-4147-A177-3AD203B41FA5}">
                      <a16:colId xmlns:a16="http://schemas.microsoft.com/office/drawing/2014/main" val="1441047608"/>
                    </a:ext>
                  </a:extLst>
                </a:gridCol>
              </a:tblGrid>
              <a:tr h="528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err="1" smtClean="0">
                          <a:latin typeface="+mn-lt"/>
                        </a:rPr>
                        <a:t>TITULACIÓ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noProof="0" dirty="0" err="1" smtClean="0">
                          <a:latin typeface="+mn-lt"/>
                        </a:rPr>
                        <a:t>caràcter</a:t>
                      </a:r>
                      <a:endParaRPr lang="es-ES" sz="16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_tradnl" sz="1600" b="1" kern="1200" noProof="0" dirty="0" err="1" smtClean="0">
                          <a:latin typeface="+mn-lt"/>
                        </a:rPr>
                        <a:t>hores</a:t>
                      </a:r>
                      <a:r>
                        <a:rPr lang="es-ES_tradnl" sz="1600" b="1" kern="1200" noProof="0" dirty="0" smtClean="0">
                          <a:latin typeface="+mn-lt"/>
                        </a:rPr>
                        <a:t> en </a:t>
                      </a:r>
                      <a:r>
                        <a:rPr lang="es-ES_tradnl" sz="1600" b="1" kern="1200" noProof="0" dirty="0" err="1" smtClean="0">
                          <a:latin typeface="+mn-lt"/>
                        </a:rPr>
                        <a:t>l’empresa</a:t>
                      </a:r>
                      <a:r>
                        <a:rPr lang="es-ES_tradnl" sz="1600" b="1" kern="1200" noProof="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_tradnl" sz="1600" b="1" kern="1200" noProof="0" dirty="0" smtClean="0">
                          <a:latin typeface="+mn-lt"/>
                        </a:rPr>
                        <a:t>(</a:t>
                      </a:r>
                      <a:r>
                        <a:rPr lang="es-ES_tradnl" sz="1600" b="1" kern="1200" noProof="0" dirty="0" err="1" smtClean="0">
                          <a:latin typeface="+mn-lt"/>
                        </a:rPr>
                        <a:t>mínim</a:t>
                      </a:r>
                      <a:r>
                        <a:rPr lang="es-ES_tradnl" sz="1600" b="1" kern="1200" noProof="0" dirty="0" smtClean="0">
                          <a:latin typeface="+mn-lt"/>
                        </a:rPr>
                        <a:t>)</a:t>
                      </a:r>
                      <a:endParaRPr lang="es-ES_tradnl" sz="16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_tradnl" sz="1600" b="1" kern="1200" noProof="0" dirty="0" err="1" smtClean="0">
                          <a:latin typeface="+mn-lt"/>
                        </a:rPr>
                        <a:t>crèdits</a:t>
                      </a:r>
                      <a:endParaRPr lang="es-ES_tradnl" sz="16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72441"/>
                  </a:ext>
                </a:extLst>
              </a:tr>
              <a:tr h="390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PEDAGOGIA - PI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4137105456"/>
                  </a:ext>
                </a:extLst>
              </a:tr>
              <a:tr h="403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PEDAGOGIA - PII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387594021"/>
                  </a:ext>
                </a:extLst>
              </a:tr>
              <a:tr h="364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EDUCACIÓ SOCIAL - PI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3079892918"/>
                  </a:ext>
                </a:extLst>
              </a:tr>
              <a:tr h="422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EDUCACIÓ SOCIAL - PII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1893333367"/>
                  </a:ext>
                </a:extLst>
              </a:tr>
            </a:tbl>
          </a:graphicData>
        </a:graphic>
      </p:graphicFrame>
      <p:sp>
        <p:nvSpPr>
          <p:cNvPr id="10" name="CuadroTexto 6"/>
          <p:cNvSpPr txBox="1">
            <a:spLocks noChangeArrowheads="1"/>
          </p:cNvSpPr>
          <p:nvPr/>
        </p:nvSpPr>
        <p:spPr bwMode="auto">
          <a:xfrm>
            <a:off x="859167" y="4863850"/>
            <a:ext cx="770294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1400" b="1" dirty="0" err="1" smtClean="0">
                <a:latin typeface="+mn-lt"/>
              </a:rPr>
              <a:t>Períodes</a:t>
            </a:r>
            <a:r>
              <a:rPr lang="es-ES" altLang="es-ES" sz="1400" b="1" dirty="0" smtClean="0">
                <a:latin typeface="+mn-lt"/>
              </a:rPr>
              <a:t> de </a:t>
            </a:r>
            <a:r>
              <a:rPr lang="es-ES" altLang="es-ES" sz="1400" b="1" dirty="0" err="1" smtClean="0">
                <a:latin typeface="+mn-lt"/>
              </a:rPr>
              <a:t>pràctiques</a:t>
            </a:r>
            <a:r>
              <a:rPr lang="es-ES" altLang="es-ES" sz="1400" b="1" dirty="0" smtClean="0">
                <a:latin typeface="+mn-lt"/>
              </a:rPr>
              <a:t>:</a:t>
            </a:r>
          </a:p>
          <a:p>
            <a:pPr>
              <a:defRPr/>
            </a:pPr>
            <a:r>
              <a:rPr lang="es-ES" altLang="es-ES" sz="1400" dirty="0" smtClean="0">
                <a:latin typeface="+mn-lt"/>
              </a:rPr>
              <a:t>	Practicum I - 1 de </a:t>
            </a:r>
            <a:r>
              <a:rPr lang="es-ES" altLang="es-ES" sz="1400" dirty="0" err="1" smtClean="0">
                <a:latin typeface="+mn-lt"/>
              </a:rPr>
              <a:t>febrer</a:t>
            </a:r>
            <a:r>
              <a:rPr lang="es-ES" altLang="es-ES" sz="1400" dirty="0" smtClean="0">
                <a:latin typeface="+mn-lt"/>
              </a:rPr>
              <a:t> </a:t>
            </a:r>
            <a:r>
              <a:rPr lang="es-ES" altLang="es-ES" sz="1400" dirty="0">
                <a:latin typeface="+mn-lt"/>
              </a:rPr>
              <a:t>– 31 de </a:t>
            </a:r>
            <a:r>
              <a:rPr lang="es-ES" altLang="es-ES" sz="1400" dirty="0" err="1" smtClean="0">
                <a:latin typeface="+mn-lt"/>
              </a:rPr>
              <a:t>maig</a:t>
            </a:r>
            <a:endParaRPr lang="es-ES" altLang="es-ES" sz="1400" dirty="0">
              <a:latin typeface="+mn-lt"/>
            </a:endParaRPr>
          </a:p>
          <a:p>
            <a:pPr>
              <a:defRPr/>
            </a:pPr>
            <a:r>
              <a:rPr lang="es-ES" altLang="es-ES" sz="1400" dirty="0" smtClean="0">
                <a:latin typeface="+mn-lt"/>
              </a:rPr>
              <a:t>	Practicum II - 1 </a:t>
            </a:r>
            <a:r>
              <a:rPr lang="es-ES" altLang="es-ES" sz="1400" dirty="0" err="1" smtClean="0">
                <a:latin typeface="+mn-lt"/>
              </a:rPr>
              <a:t>d’octubre</a:t>
            </a:r>
            <a:r>
              <a:rPr lang="es-ES" altLang="es-ES" sz="1400" dirty="0" smtClean="0">
                <a:latin typeface="+mn-lt"/>
              </a:rPr>
              <a:t> </a:t>
            </a:r>
            <a:r>
              <a:rPr lang="es-ES" altLang="es-ES" sz="1400" dirty="0">
                <a:latin typeface="+mn-lt"/>
              </a:rPr>
              <a:t>– </a:t>
            </a:r>
            <a:r>
              <a:rPr lang="es-ES" altLang="es-ES" sz="1400" dirty="0" smtClean="0">
                <a:latin typeface="+mn-lt"/>
              </a:rPr>
              <a:t>31 </a:t>
            </a:r>
            <a:r>
              <a:rPr lang="es-ES" altLang="es-ES" sz="1400" dirty="0">
                <a:latin typeface="+mn-lt"/>
              </a:rPr>
              <a:t>de </a:t>
            </a:r>
            <a:r>
              <a:rPr lang="es-ES" altLang="es-ES" sz="1400" dirty="0" err="1" smtClean="0">
                <a:latin typeface="+mn-lt"/>
              </a:rPr>
              <a:t>maig</a:t>
            </a:r>
            <a:endParaRPr lang="es-ES" altLang="es-ES" sz="1400" dirty="0" smtClean="0">
              <a:latin typeface="+mn-lt"/>
            </a:endParaRPr>
          </a:p>
          <a:p>
            <a:pPr>
              <a:defRPr/>
            </a:pPr>
            <a:r>
              <a:rPr lang="es-ES" altLang="es-ES" sz="1400" dirty="0">
                <a:latin typeface="+mn-lt"/>
              </a:rPr>
              <a:t>	</a:t>
            </a:r>
            <a:r>
              <a:rPr lang="es-ES" altLang="es-ES" sz="1400" dirty="0" smtClean="0">
                <a:latin typeface="+mn-lt"/>
              </a:rPr>
              <a:t>	  1 </a:t>
            </a:r>
            <a:r>
              <a:rPr lang="es-ES" altLang="es-ES" sz="1400" dirty="0" err="1">
                <a:latin typeface="+mn-lt"/>
              </a:rPr>
              <a:t>d’octubre</a:t>
            </a:r>
            <a:r>
              <a:rPr lang="es-ES" altLang="es-ES" sz="1400" dirty="0">
                <a:latin typeface="+mn-lt"/>
              </a:rPr>
              <a:t> – 31 de </a:t>
            </a:r>
            <a:r>
              <a:rPr lang="es-ES" altLang="es-ES" sz="1400" dirty="0" err="1" smtClean="0">
                <a:latin typeface="+mn-lt"/>
              </a:rPr>
              <a:t>gener</a:t>
            </a:r>
            <a:endParaRPr lang="es-ES" altLang="es-ES" sz="1400" dirty="0" smtClean="0">
              <a:latin typeface="+mn-lt"/>
            </a:endParaRPr>
          </a:p>
          <a:p>
            <a:pPr>
              <a:defRPr/>
            </a:pPr>
            <a:r>
              <a:rPr lang="es-ES" altLang="es-ES" sz="1400" dirty="0">
                <a:latin typeface="+mn-lt"/>
              </a:rPr>
              <a:t>	</a:t>
            </a:r>
            <a:r>
              <a:rPr lang="es-ES" altLang="es-ES" sz="1400" dirty="0" smtClean="0">
                <a:latin typeface="+mn-lt"/>
              </a:rPr>
              <a:t>	  1 de </a:t>
            </a:r>
            <a:r>
              <a:rPr lang="es-ES" altLang="es-ES" sz="1400" dirty="0" err="1" smtClean="0">
                <a:latin typeface="+mn-lt"/>
              </a:rPr>
              <a:t>febrer</a:t>
            </a:r>
            <a:r>
              <a:rPr lang="es-ES" altLang="es-ES" sz="1400" dirty="0" smtClean="0">
                <a:latin typeface="+mn-lt"/>
              </a:rPr>
              <a:t> – 31 de </a:t>
            </a:r>
            <a:r>
              <a:rPr lang="es-ES" altLang="es-ES" sz="1400" dirty="0" err="1" smtClean="0">
                <a:latin typeface="+mn-lt"/>
              </a:rPr>
              <a:t>maig</a:t>
            </a:r>
            <a:endParaRPr lang="es-ES" altLang="es-E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4095283"/>
      </p:ext>
    </p:extLst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8613" y="98953"/>
            <a:ext cx="11032562" cy="668578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5000"/>
              </a:lnSpc>
              <a:buClr>
                <a:schemeClr val="bg2"/>
              </a:buClr>
              <a:defRPr/>
            </a:pP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39" name="CuadroTexto 6"/>
          <p:cNvSpPr txBox="1">
            <a:spLocks noChangeArrowheads="1"/>
          </p:cNvSpPr>
          <p:nvPr/>
        </p:nvSpPr>
        <p:spPr bwMode="auto">
          <a:xfrm>
            <a:off x="776568" y="977727"/>
            <a:ext cx="2778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b="1" dirty="0" err="1">
                <a:solidFill>
                  <a:srgbClr val="292D36"/>
                </a:solidFill>
                <a:latin typeface="+mn-lt"/>
              </a:rPr>
              <a:t>Requisits</a:t>
            </a:r>
            <a:endParaRPr lang="es-ES_tradnl" altLang="es-ES" sz="2400" b="1" dirty="0">
              <a:solidFill>
                <a:srgbClr val="292D36"/>
              </a:solidFill>
              <a:latin typeface="+mn-lt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129073"/>
              </p:ext>
            </p:extLst>
          </p:nvPr>
        </p:nvGraphicFramePr>
        <p:xfrm>
          <a:off x="776568" y="1938048"/>
          <a:ext cx="10136652" cy="14701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27941">
                  <a:extLst>
                    <a:ext uri="{9D8B030D-6E8A-4147-A177-3AD203B41FA5}">
                      <a16:colId xmlns:a16="http://schemas.microsoft.com/office/drawing/2014/main" val="2802174562"/>
                    </a:ext>
                  </a:extLst>
                </a:gridCol>
                <a:gridCol w="6008711">
                  <a:extLst>
                    <a:ext uri="{9D8B030D-6E8A-4147-A177-3AD203B41FA5}">
                      <a16:colId xmlns:a16="http://schemas.microsoft.com/office/drawing/2014/main" val="749974023"/>
                    </a:ext>
                  </a:extLst>
                </a:gridCol>
              </a:tblGrid>
              <a:tr h="405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err="1" smtClean="0">
                          <a:latin typeface="+mn-lt"/>
                        </a:rPr>
                        <a:t>Titulació</a:t>
                      </a:r>
                      <a:endParaRPr lang="en-US" sz="1600" b="1" kern="1200" dirty="0" smtClean="0">
                        <a:solidFill>
                          <a:srgbClr val="292D3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err="1" smtClean="0">
                          <a:latin typeface="+mn-lt"/>
                        </a:rPr>
                        <a:t>Requisits</a:t>
                      </a:r>
                      <a:endParaRPr lang="en-US" sz="1600" b="1" kern="1200" dirty="0" smtClean="0">
                        <a:solidFill>
                          <a:srgbClr val="292D3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183764"/>
                  </a:ext>
                </a:extLst>
              </a:tr>
              <a:tr h="60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PEDAGOGIA</a:t>
                      </a:r>
                      <a:endParaRPr lang="ca-E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 - Tenir superats 30 crèdits de la titulació.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II – Tenir superats 150 crèdits i el Pcum I</a:t>
                      </a:r>
                      <a:endParaRPr lang="es-ES_tradnl" sz="1200" b="1" kern="1200" noProof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/>
                </a:tc>
                <a:extLst>
                  <a:ext uri="{0D108BD9-81ED-4DB2-BD59-A6C34878D82A}">
                    <a16:rowId xmlns:a16="http://schemas.microsoft.com/office/drawing/2014/main" val="2051752286"/>
                  </a:ext>
                </a:extLst>
              </a:tr>
              <a:tr h="463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EDUCACIÓ SOCIAL</a:t>
                      </a:r>
                      <a:endParaRPr lang="ca-E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 - Tenir superats 30 crèdits de la titulació.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II – Tenir superats 150 crèdits i el Pcum I</a:t>
                      </a:r>
                      <a:endParaRPr lang="es-ES_tradnl" sz="1200" b="1" kern="1200" noProof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/>
                </a:tc>
                <a:extLst>
                  <a:ext uri="{0D108BD9-81ED-4DB2-BD59-A6C34878D82A}">
                    <a16:rowId xmlns:a16="http://schemas.microsoft.com/office/drawing/2014/main" val="1541226114"/>
                  </a:ext>
                </a:extLst>
              </a:tr>
            </a:tbl>
          </a:graphicData>
        </a:graphic>
      </p:graphicFrame>
      <p:pic>
        <p:nvPicPr>
          <p:cNvPr id="6" name="Imagen 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20" y="73045"/>
            <a:ext cx="2483500" cy="603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6568" y="4441256"/>
            <a:ext cx="10136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1600" b="1" i="1" dirty="0" smtClean="0"/>
              <a:t>-</a:t>
            </a:r>
            <a:r>
              <a:rPr lang="es-ES" altLang="es-ES" sz="1600" b="1" dirty="0" err="1" smtClean="0"/>
              <a:t>L'alumnat</a:t>
            </a:r>
            <a:r>
              <a:rPr lang="es-ES" altLang="es-ES" sz="1600" b="1" dirty="0" smtClean="0"/>
              <a:t> </a:t>
            </a:r>
            <a:r>
              <a:rPr lang="es-ES" altLang="es-ES" sz="1600" b="1" dirty="0"/>
              <a:t>ha </a:t>
            </a:r>
            <a:r>
              <a:rPr lang="es-ES" altLang="es-ES" sz="1600" b="1" dirty="0" err="1"/>
              <a:t>d'haver</a:t>
            </a:r>
            <a:r>
              <a:rPr lang="es-ES" altLang="es-ES" sz="1600" b="1" dirty="0"/>
              <a:t>-se </a:t>
            </a:r>
            <a:r>
              <a:rPr lang="es-ES" altLang="es-ES" sz="1600" b="1" dirty="0" err="1"/>
              <a:t>matriculat</a:t>
            </a:r>
            <a:r>
              <a:rPr lang="es-ES" altLang="es-ES" sz="1600" b="1" dirty="0"/>
              <a:t> de </a:t>
            </a:r>
            <a:r>
              <a:rPr lang="es-ES" altLang="es-ES" sz="1600" b="1" dirty="0" err="1"/>
              <a:t>l'assignatura</a:t>
            </a:r>
            <a:r>
              <a:rPr lang="es-ES" altLang="es-ES" sz="1600" b="1" dirty="0"/>
              <a:t> </a:t>
            </a:r>
            <a:r>
              <a:rPr lang="es-ES" altLang="es-ES" sz="1600" b="1" dirty="0" err="1"/>
              <a:t>durant</a:t>
            </a:r>
            <a:r>
              <a:rPr lang="es-ES" altLang="es-ES" sz="1600" b="1" dirty="0"/>
              <a:t> el </a:t>
            </a:r>
            <a:r>
              <a:rPr lang="es-ES" altLang="es-ES" sz="1600" b="1" dirty="0" err="1"/>
              <a:t>periode</a:t>
            </a:r>
            <a:r>
              <a:rPr lang="es-ES" altLang="es-ES" sz="1600" b="1" dirty="0"/>
              <a:t> de </a:t>
            </a:r>
            <a:r>
              <a:rPr lang="es-ES" altLang="es-ES" sz="1600" b="1" dirty="0" smtClean="0"/>
              <a:t>matrícula.</a:t>
            </a:r>
          </a:p>
          <a:p>
            <a:r>
              <a:rPr lang="ca-ES" sz="1600" b="1" dirty="0" smtClean="0"/>
              <a:t>-En </a:t>
            </a:r>
            <a:r>
              <a:rPr lang="ca-ES" sz="1600" b="1" dirty="0"/>
              <a:t>totes les titulacions els crèdits necessaris per demanar les pràctiques s’han d’haver superat en la convocatòria dels exàmens de juliol del curs </a:t>
            </a:r>
            <a:r>
              <a:rPr lang="ca-ES" sz="1600" b="1" dirty="0" smtClean="0"/>
              <a:t>2020-2021</a:t>
            </a:r>
            <a:endParaRPr lang="ca-ES" sz="1600" b="1" dirty="0"/>
          </a:p>
          <a:p>
            <a:endParaRPr lang="ca-ES" b="1" dirty="0">
              <a:solidFill>
                <a:srgbClr val="CC33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7656436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507882" y="1824038"/>
            <a:ext cx="328435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9458" name="Grupo 4"/>
          <p:cNvGrpSpPr>
            <a:grpSpLocks/>
          </p:cNvGrpSpPr>
          <p:nvPr/>
        </p:nvGrpSpPr>
        <p:grpSpPr bwMode="auto">
          <a:xfrm>
            <a:off x="569913" y="1593850"/>
            <a:ext cx="7489825" cy="4748213"/>
            <a:chOff x="569913" y="1131888"/>
            <a:chExt cx="7489825" cy="4748212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13" y="1131888"/>
              <a:ext cx="73914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5" y="2968625"/>
              <a:ext cx="7453313" cy="291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ángulo 3"/>
          <p:cNvSpPr/>
          <p:nvPr/>
        </p:nvSpPr>
        <p:spPr>
          <a:xfrm>
            <a:off x="569913" y="157163"/>
            <a:ext cx="7391400" cy="133667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9460" name="CuadroTexto 4"/>
          <p:cNvSpPr txBox="1">
            <a:spLocks noChangeArrowheads="1"/>
          </p:cNvSpPr>
          <p:nvPr/>
        </p:nvSpPr>
        <p:spPr bwMode="auto">
          <a:xfrm>
            <a:off x="935038" y="406400"/>
            <a:ext cx="5846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s-ES" sz="2400" b="1" dirty="0">
                <a:solidFill>
                  <a:srgbClr val="292D36"/>
                </a:solidFill>
                <a:cs typeface="Calibri" panose="020F0502020204030204" pitchFamily="34" charset="0"/>
              </a:rPr>
              <a:t>Sol·licitud de pràctiques externes curriculars</a:t>
            </a:r>
          </a:p>
        </p:txBody>
      </p:sp>
      <p:sp>
        <p:nvSpPr>
          <p:cNvPr id="19461" name="CuadroTexto 5"/>
          <p:cNvSpPr txBox="1">
            <a:spLocks noChangeArrowheads="1"/>
          </p:cNvSpPr>
          <p:nvPr/>
        </p:nvSpPr>
        <p:spPr bwMode="auto">
          <a:xfrm>
            <a:off x="935038" y="808038"/>
            <a:ext cx="3449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 dirty="0" smtClean="0">
                <a:solidFill>
                  <a:srgbClr val="FF0000"/>
                </a:solidFill>
              </a:rPr>
              <a:t>Del 31 de </a:t>
            </a:r>
            <a:r>
              <a:rPr lang="es-ES" altLang="es-ES" sz="2000" b="1" dirty="0" err="1" smtClean="0">
                <a:solidFill>
                  <a:srgbClr val="FF0000"/>
                </a:solidFill>
              </a:rPr>
              <a:t>maig</a:t>
            </a:r>
            <a:r>
              <a:rPr lang="es-ES" altLang="es-ES" sz="2000" b="1" dirty="0" smtClean="0">
                <a:solidFill>
                  <a:srgbClr val="FF0000"/>
                </a:solidFill>
              </a:rPr>
              <a:t> </a:t>
            </a:r>
            <a:r>
              <a:rPr lang="es-ES" altLang="es-ES" sz="2000" b="1" dirty="0" err="1" smtClean="0">
                <a:solidFill>
                  <a:srgbClr val="FF0000"/>
                </a:solidFill>
              </a:rPr>
              <a:t>fins</a:t>
            </a:r>
            <a:r>
              <a:rPr lang="es-ES" altLang="es-ES" sz="2000" b="1" dirty="0" smtClean="0">
                <a:solidFill>
                  <a:srgbClr val="FF0000"/>
                </a:solidFill>
              </a:rPr>
              <a:t> </a:t>
            </a:r>
            <a:r>
              <a:rPr lang="es-ES" altLang="es-ES" sz="2000" b="1" dirty="0">
                <a:solidFill>
                  <a:srgbClr val="FF0000"/>
                </a:solidFill>
              </a:rPr>
              <a:t>al </a:t>
            </a:r>
            <a:r>
              <a:rPr lang="es-ES" altLang="es-ES" sz="2000" b="1" dirty="0" smtClean="0">
                <a:solidFill>
                  <a:srgbClr val="FF0000"/>
                </a:solidFill>
              </a:rPr>
              <a:t>15 </a:t>
            </a:r>
            <a:r>
              <a:rPr lang="es-ES" altLang="es-ES" sz="2000" b="1" dirty="0" err="1" smtClean="0">
                <a:solidFill>
                  <a:srgbClr val="FF0000"/>
                </a:solidFill>
              </a:rPr>
              <a:t>juny</a:t>
            </a:r>
            <a:r>
              <a:rPr lang="es-ES" altLang="es-ES" sz="2000" b="1" dirty="0" smtClean="0"/>
              <a:t> </a:t>
            </a:r>
            <a:endParaRPr lang="es-ES" altLang="es-E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8434388" y="1824038"/>
            <a:ext cx="33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-valencia" b="1" dirty="0"/>
              <a:t>Per a poder sol·licitar realitzar pràctiques, és necessari que emplenes la teua sol·licitud a través de la secretaria virtual</a:t>
            </a:r>
            <a:r>
              <a:rPr lang="ca-ES-valencia" b="1" dirty="0" smtClean="0"/>
              <a:t>.</a:t>
            </a:r>
            <a:endParaRPr lang="es-ES" b="1" dirty="0"/>
          </a:p>
        </p:txBody>
      </p:sp>
      <p:pic>
        <p:nvPicPr>
          <p:cNvPr id="9" name="Imagen 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74" y="538228"/>
            <a:ext cx="2483500" cy="60312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1775443" y="1824037"/>
            <a:ext cx="90286" cy="1200329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8499"/>
      </p:ext>
    </p:extLst>
  </p:cSld>
  <p:clrMapOvr>
    <a:masterClrMapping/>
  </p:clrMapOvr>
  <p:transition spd="slow" advTm="1039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8"/>
          <p:cNvGrpSpPr>
            <a:grpSpLocks/>
          </p:cNvGrpSpPr>
          <p:nvPr/>
        </p:nvGrpSpPr>
        <p:grpSpPr bwMode="auto">
          <a:xfrm>
            <a:off x="598488" y="1682750"/>
            <a:ext cx="8154987" cy="4641850"/>
            <a:chOff x="396875" y="1212850"/>
            <a:chExt cx="8154988" cy="4641850"/>
          </a:xfrm>
        </p:grpSpPr>
        <p:sp>
          <p:nvSpPr>
            <p:cNvPr id="20485" name="Text Box 11"/>
            <p:cNvSpPr txBox="1">
              <a:spLocks noChangeArrowheads="1"/>
            </p:cNvSpPr>
            <p:nvPr/>
          </p:nvSpPr>
          <p:spPr bwMode="auto">
            <a:xfrm>
              <a:off x="6725331" y="2537732"/>
              <a:ext cx="1590675" cy="5842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" sz="1600" b="1" dirty="0">
                  <a:solidFill>
                    <a:srgbClr val="FFFFFF"/>
                  </a:solidFill>
                </a:rPr>
                <a:t>Revisar </a:t>
              </a:r>
              <a:r>
                <a:rPr lang="es-ES_tradnl" altLang="es-ES" sz="1600" b="1" dirty="0" err="1">
                  <a:solidFill>
                    <a:srgbClr val="FFFFFF"/>
                  </a:solidFill>
                </a:rPr>
                <a:t>dades</a:t>
              </a:r>
              <a:r>
                <a:rPr lang="es-ES_tradnl" altLang="es-ES" sz="1600" b="1" dirty="0">
                  <a:solidFill>
                    <a:srgbClr val="FFFFFF"/>
                  </a:solidFill>
                </a:rPr>
                <a:t> </a:t>
              </a:r>
              <a:r>
                <a:rPr lang="es-ES_tradnl" altLang="es-ES" sz="1600" b="1" dirty="0" err="1">
                  <a:solidFill>
                    <a:srgbClr val="FFFFFF"/>
                  </a:solidFill>
                </a:rPr>
                <a:t>personals</a:t>
              </a:r>
              <a:endParaRPr lang="es-ES_tradnl" altLang="es-E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0486" name="Text Box 12"/>
            <p:cNvSpPr txBox="1">
              <a:spLocks noChangeArrowheads="1"/>
            </p:cNvSpPr>
            <p:nvPr/>
          </p:nvSpPr>
          <p:spPr bwMode="auto">
            <a:xfrm>
              <a:off x="6148388" y="4391025"/>
              <a:ext cx="2228850" cy="3397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" sz="1600" b="1">
                  <a:solidFill>
                    <a:srgbClr val="FFFFFF"/>
                  </a:solidFill>
                </a:rPr>
                <a:t>Tipus de pràctiques</a:t>
              </a:r>
            </a:p>
          </p:txBody>
        </p:sp>
        <p:sp>
          <p:nvSpPr>
            <p:cNvPr id="20487" name="Text Box 21"/>
            <p:cNvSpPr txBox="1">
              <a:spLocks noChangeArrowheads="1"/>
            </p:cNvSpPr>
            <p:nvPr/>
          </p:nvSpPr>
          <p:spPr bwMode="auto">
            <a:xfrm>
              <a:off x="5622925" y="1212850"/>
              <a:ext cx="2928938" cy="33813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" sz="1600" b="1">
                  <a:solidFill>
                    <a:srgbClr val="FFFFFF"/>
                  </a:solidFill>
                </a:rPr>
                <a:t>Termini de sol.licitud</a:t>
              </a:r>
              <a:endParaRPr lang="ca-ES" altLang="es-ES" sz="1600" b="1">
                <a:solidFill>
                  <a:srgbClr val="FFFFFF"/>
                </a:solidFill>
              </a:endParaRPr>
            </a:p>
          </p:txBody>
        </p:sp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3" y="1682750"/>
              <a:ext cx="24384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75" y="2157413"/>
              <a:ext cx="5751513" cy="369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ángulo 6"/>
          <p:cNvSpPr/>
          <p:nvPr/>
        </p:nvSpPr>
        <p:spPr>
          <a:xfrm>
            <a:off x="598488" y="631825"/>
            <a:ext cx="6002337" cy="80803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0488" name="CuadroTexto 7"/>
          <p:cNvSpPr txBox="1">
            <a:spLocks noChangeArrowheads="1"/>
          </p:cNvSpPr>
          <p:nvPr/>
        </p:nvSpPr>
        <p:spPr bwMode="auto">
          <a:xfrm>
            <a:off x="720725" y="817563"/>
            <a:ext cx="6008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s-ES" sz="2400" b="1" dirty="0" smtClean="0">
                <a:solidFill>
                  <a:srgbClr val="292D36"/>
                </a:solidFill>
                <a:latin typeface="+mn-lt"/>
              </a:rPr>
              <a:t>Sol·licitud de pràctiques externes curriculars</a:t>
            </a:r>
            <a:endParaRPr lang="es-ES" altLang="es-ES" sz="2400" b="1" dirty="0" smtClean="0">
              <a:solidFill>
                <a:srgbClr val="292D36"/>
              </a:solidFill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44826" y="3448594"/>
            <a:ext cx="808717" cy="287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606426" y="2565763"/>
            <a:ext cx="5743574" cy="1202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8753475" y="1682751"/>
            <a:ext cx="52186" cy="338138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512168" y="3007632"/>
            <a:ext cx="55764" cy="584199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578851" y="4860925"/>
            <a:ext cx="69850" cy="338138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89939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6597763" y="4373291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6550263" y="2558449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7694259" y="3003122"/>
            <a:ext cx="288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Autopràcticum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898628" y="2515006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926234" y="4673363"/>
            <a:ext cx="3713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Ranking per </a:t>
            </a:r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elecció</a:t>
            </a:r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0910504" y="434082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27575" y="2558449"/>
            <a:ext cx="4749944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CuadroTexto 18"/>
          <p:cNvSpPr txBox="1"/>
          <p:nvPr/>
        </p:nvSpPr>
        <p:spPr>
          <a:xfrm>
            <a:off x="1443834" y="2796966"/>
            <a:ext cx="391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Modalitats</a:t>
            </a:r>
            <a:endParaRPr lang="es-ES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 </a:t>
            </a:r>
            <a:r>
              <a:rPr lang="es-E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realització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027575" y="257665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528303" y="815760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10903815" y="81576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694260" y="1449088"/>
            <a:ext cx="298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Reconeiximent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21" name="Imagen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3" y="476380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3" y="476380"/>
            <a:ext cx="2483500" cy="60312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30925"/>
              </p:ext>
            </p:extLst>
          </p:nvPr>
        </p:nvGraphicFramePr>
        <p:xfrm>
          <a:off x="1097685" y="2578217"/>
          <a:ext cx="9437995" cy="3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64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8764531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</a:tblGrid>
              <a:tr h="471384">
                <a:tc gridSpan="2">
                  <a:txBody>
                    <a:bodyPr/>
                    <a:lstStyle/>
                    <a:p>
                      <a:endParaRPr lang="es-ES" sz="3600" cap="small" baseline="0" dirty="0">
                        <a:solidFill>
                          <a:srgbClr val="9FD8B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79"/>
                  </a:ext>
                </a:extLst>
              </a:tr>
              <a:tr h="514080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1.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Instància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adjuntant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“vida laboral” i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certificat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l'empresa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especificant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període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activitats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realitzades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(presentar a la secretaria del centre). En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cap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cas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podrà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ser inferior a 6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mesos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(6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mesos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al PI i 12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mesos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al PII)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597371"/>
                  </a:ext>
                </a:extLst>
              </a:tr>
              <a:tr h="388090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2.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Valoració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comissió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94908"/>
                  </a:ext>
                </a:extLst>
              </a:tr>
              <a:tr h="606998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3.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 computa per a la nota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mitjana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l'expedient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acadèmic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, es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qualifica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a APTE</a:t>
                      </a:r>
                      <a:endParaRPr lang="es-ES" sz="1800" b="0" kern="1200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659355"/>
                  </a:ext>
                </a:extLst>
              </a:tr>
              <a:tr h="606998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4.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Data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limit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15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juliol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No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s'admetrà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cap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reconeixement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després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d'aquesta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data</a:t>
                      </a:r>
                      <a:endParaRPr lang="es-ES" sz="1800" b="0" kern="1200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80912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528303" y="815760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10903815" y="81576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94260" y="1449088"/>
            <a:ext cx="298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Reconeiximent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4257687"/>
      </p:ext>
    </p:extLst>
  </p:cSld>
  <p:clrMapOvr>
    <a:masterClrMapping/>
  </p:clrMapOvr>
  <p:transition spd="slow" advTm="3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51" y="777940"/>
            <a:ext cx="2483500" cy="6031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93163" y="747340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8037159" y="1192013"/>
            <a:ext cx="288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Autopràcticum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1263488" y="754291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72014"/>
              </p:ext>
            </p:extLst>
          </p:nvPr>
        </p:nvGraphicFramePr>
        <p:xfrm>
          <a:off x="1125898" y="1936748"/>
          <a:ext cx="8622556" cy="401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277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8007279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</a:tblGrid>
              <a:tr h="758818">
                <a:tc gridSpan="2">
                  <a:txBody>
                    <a:bodyPr/>
                    <a:lstStyle/>
                    <a:p>
                      <a:endParaRPr lang="es-ES" sz="3600" cap="small" baseline="0" dirty="0">
                        <a:solidFill>
                          <a:srgbClr val="9FD8B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79"/>
                  </a:ext>
                </a:extLst>
              </a:tr>
              <a:tr h="774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Descarregar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el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formulari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sol·licitud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el Aula Virtual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23130"/>
                  </a:ext>
                </a:extLst>
              </a:tr>
              <a:tr h="6445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Enviar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proposta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d'autopràcticum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amb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programa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formatiu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detallant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l’activitat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realtzar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 i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justificació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e-mail a 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  <a:hlinkClick r:id="rId4"/>
                        </a:rPr>
                        <a:t>Omara.Parra@fundacions.uv.es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94908"/>
                  </a:ext>
                </a:extLst>
              </a:tr>
              <a:tr h="644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Valoració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comissió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facultat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522845"/>
                  </a:ext>
                </a:extLst>
              </a:tr>
              <a:tr h="644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es poden presentar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propostes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d’autopracticum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centres que figuren en el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llistat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Facultat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del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curs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20-21; en el cas de centres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situats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altres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CCAA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solament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es valoren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casos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excepcionals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 per al 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practicum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II. 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 es </a:t>
                      </a:r>
                      <a:r>
                        <a:rPr lang="es-ES" sz="1800" b="1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pot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presentar </a:t>
                      </a:r>
                      <a:r>
                        <a:rPr lang="es-ES" sz="1800" b="1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autopracticum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el propi centre de </a:t>
                      </a:r>
                      <a:r>
                        <a:rPr lang="es-ES" sz="1800" b="1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treball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621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099348"/>
      </p:ext>
    </p:extLst>
  </p:cSld>
  <p:clrMapOvr>
    <a:masterClrMapping/>
  </p:clrMapOvr>
  <p:transition spd="slow" advTm="3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3" y="476380"/>
            <a:ext cx="2483500" cy="60312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950619"/>
              </p:ext>
            </p:extLst>
          </p:nvPr>
        </p:nvGraphicFramePr>
        <p:xfrm>
          <a:off x="821413" y="1711216"/>
          <a:ext cx="6998677" cy="2738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402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6499275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</a:tblGrid>
              <a:tr h="864210">
                <a:tc gridSpan="2">
                  <a:txBody>
                    <a:bodyPr/>
                    <a:lstStyle/>
                    <a:p>
                      <a:endParaRPr lang="es-ES" sz="1600" cap="small" baseline="0" dirty="0">
                        <a:solidFill>
                          <a:srgbClr val="9FD8B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79"/>
                  </a:ext>
                </a:extLst>
              </a:tr>
              <a:tr h="6429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Formulari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sol·licitud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la secretaria virtual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23130"/>
                  </a:ext>
                </a:extLst>
              </a:tr>
              <a:tr h="591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Elecció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pràctica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l'alumne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segons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crèdits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superts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 la nota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mitjana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l'expedient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acadèmic</a:t>
                      </a:r>
                      <a:endParaRPr lang="es-ES" sz="1800" b="0" kern="1200" baseline="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597371"/>
                  </a:ext>
                </a:extLst>
              </a:tr>
              <a:tr h="591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Formalització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l’acord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819416"/>
                  </a:ext>
                </a:extLst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21413" y="5230363"/>
            <a:ext cx="71082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a-ES" sz="1400" b="1" dirty="0" smtClean="0">
                <a:solidFill>
                  <a:srgbClr val="FF0000"/>
                </a:solidFill>
              </a:rPr>
              <a:t>IMPORTANT</a:t>
            </a:r>
          </a:p>
          <a:p>
            <a:r>
              <a:rPr lang="ca-ES" sz="1400" dirty="0" smtClean="0">
                <a:solidFill>
                  <a:srgbClr val="002F57"/>
                </a:solidFill>
              </a:rPr>
              <a:t>• </a:t>
            </a:r>
            <a:r>
              <a:rPr lang="es-ES" sz="1400" dirty="0">
                <a:solidFill>
                  <a:srgbClr val="002F57"/>
                </a:solidFill>
              </a:rPr>
              <a:t>Les </a:t>
            </a:r>
            <a:r>
              <a:rPr lang="es-ES" sz="1400" dirty="0" err="1">
                <a:solidFill>
                  <a:srgbClr val="002F57"/>
                </a:solidFill>
              </a:rPr>
              <a:t>pràctiques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oferides</a:t>
            </a:r>
            <a:r>
              <a:rPr lang="es-ES" sz="1400" dirty="0">
                <a:solidFill>
                  <a:srgbClr val="002F57"/>
                </a:solidFill>
              </a:rPr>
              <a:t> poden </a:t>
            </a:r>
            <a:r>
              <a:rPr lang="es-ES" sz="1400" dirty="0" err="1">
                <a:solidFill>
                  <a:srgbClr val="002F57"/>
                </a:solidFill>
              </a:rPr>
              <a:t>patir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canvis</a:t>
            </a:r>
            <a:r>
              <a:rPr lang="es-ES" sz="1400" dirty="0">
                <a:solidFill>
                  <a:srgbClr val="002F57"/>
                </a:solidFill>
              </a:rPr>
              <a:t> per </a:t>
            </a:r>
            <a:r>
              <a:rPr lang="es-ES" sz="1400" dirty="0" err="1">
                <a:solidFill>
                  <a:srgbClr val="002F57"/>
                </a:solidFill>
              </a:rPr>
              <a:t>motius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aliens</a:t>
            </a:r>
            <a:r>
              <a:rPr lang="es-ES" sz="1400" dirty="0">
                <a:solidFill>
                  <a:srgbClr val="002F57"/>
                </a:solidFill>
              </a:rPr>
              <a:t> a la </a:t>
            </a:r>
            <a:r>
              <a:rPr lang="es-ES" sz="1400" dirty="0" err="1">
                <a:solidFill>
                  <a:srgbClr val="002F57"/>
                </a:solidFill>
              </a:rPr>
              <a:t>Facultat</a:t>
            </a:r>
            <a:r>
              <a:rPr lang="es-ES" sz="1400" dirty="0">
                <a:solidFill>
                  <a:srgbClr val="002F57"/>
                </a:solidFill>
              </a:rPr>
              <a:t> i a </a:t>
            </a:r>
            <a:r>
              <a:rPr lang="es-ES" sz="1400" dirty="0" smtClean="0">
                <a:solidFill>
                  <a:srgbClr val="002F57"/>
                </a:solidFill>
              </a:rPr>
              <a:t>ADEIT</a:t>
            </a:r>
            <a:endParaRPr lang="ca-ES" sz="1400" dirty="0">
              <a:solidFill>
                <a:srgbClr val="002F57"/>
              </a:solidFill>
            </a:endParaRPr>
          </a:p>
          <a:p>
            <a:r>
              <a:rPr lang="ca-ES" sz="1400" dirty="0" smtClean="0">
                <a:solidFill>
                  <a:srgbClr val="002F57"/>
                </a:solidFill>
              </a:rPr>
              <a:t>• </a:t>
            </a:r>
            <a:r>
              <a:rPr lang="es-ES" sz="1400" dirty="0" err="1">
                <a:solidFill>
                  <a:srgbClr val="002F57"/>
                </a:solidFill>
              </a:rPr>
              <a:t>L'estudiant</a:t>
            </a:r>
            <a:r>
              <a:rPr lang="es-ES" sz="1400" dirty="0">
                <a:solidFill>
                  <a:srgbClr val="002F57"/>
                </a:solidFill>
              </a:rPr>
              <a:t> NO </a:t>
            </a:r>
            <a:r>
              <a:rPr lang="es-ES" sz="1400" dirty="0" err="1">
                <a:solidFill>
                  <a:srgbClr val="002F57"/>
                </a:solidFill>
              </a:rPr>
              <a:t>pot</a:t>
            </a:r>
            <a:r>
              <a:rPr lang="es-ES" sz="1400" dirty="0">
                <a:solidFill>
                  <a:srgbClr val="002F57"/>
                </a:solidFill>
              </a:rPr>
              <a:t> posar-se en contacte </a:t>
            </a:r>
            <a:r>
              <a:rPr lang="es-ES" sz="1400" dirty="0" err="1">
                <a:solidFill>
                  <a:srgbClr val="002F57"/>
                </a:solidFill>
              </a:rPr>
              <a:t>amb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l'empresa</a:t>
            </a:r>
            <a:r>
              <a:rPr lang="es-ES" sz="1400" dirty="0">
                <a:solidFill>
                  <a:srgbClr val="002F57"/>
                </a:solidFill>
              </a:rPr>
              <a:t> ni </a:t>
            </a:r>
            <a:r>
              <a:rPr lang="es-ES" sz="1400" dirty="0" err="1">
                <a:solidFill>
                  <a:srgbClr val="002F57"/>
                </a:solidFill>
              </a:rPr>
              <a:t>començar</a:t>
            </a:r>
            <a:r>
              <a:rPr lang="es-ES" sz="1400" dirty="0">
                <a:solidFill>
                  <a:srgbClr val="002F57"/>
                </a:solidFill>
              </a:rPr>
              <a:t> la </a:t>
            </a:r>
            <a:r>
              <a:rPr lang="es-ES" sz="1400" dirty="0" err="1">
                <a:solidFill>
                  <a:srgbClr val="002F57"/>
                </a:solidFill>
              </a:rPr>
              <a:t>pràctica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fins</a:t>
            </a:r>
            <a:r>
              <a:rPr lang="es-ES" sz="1400" dirty="0">
                <a:solidFill>
                  <a:srgbClr val="002F57"/>
                </a:solidFill>
              </a:rPr>
              <a:t> que </a:t>
            </a:r>
            <a:r>
              <a:rPr lang="es-ES" sz="1400" dirty="0" err="1">
                <a:solidFill>
                  <a:srgbClr val="002F57"/>
                </a:solidFill>
              </a:rPr>
              <a:t>arreplegue</a:t>
            </a:r>
            <a:r>
              <a:rPr lang="es-ES" sz="1400" dirty="0">
                <a:solidFill>
                  <a:srgbClr val="002F57"/>
                </a:solidFill>
              </a:rPr>
              <a:t> el </a:t>
            </a:r>
            <a:r>
              <a:rPr lang="es-ES" sz="1400" dirty="0" err="1">
                <a:solidFill>
                  <a:srgbClr val="002F57"/>
                </a:solidFill>
              </a:rPr>
              <a:t>seu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acord</a:t>
            </a:r>
            <a:r>
              <a:rPr lang="es-ES" sz="1400" dirty="0">
                <a:solidFill>
                  <a:srgbClr val="002F57"/>
                </a:solidFill>
              </a:rPr>
              <a:t> de </a:t>
            </a:r>
            <a:r>
              <a:rPr lang="es-ES" sz="1400" dirty="0" err="1">
                <a:solidFill>
                  <a:srgbClr val="002F57"/>
                </a:solidFill>
              </a:rPr>
              <a:t>pràctiques</a:t>
            </a:r>
            <a:r>
              <a:rPr lang="es-ES" sz="1400" dirty="0" smtClean="0">
                <a:solidFill>
                  <a:srgbClr val="002F57"/>
                </a:solidFill>
              </a:rPr>
              <a:t>.</a:t>
            </a:r>
          </a:p>
          <a:p>
            <a:r>
              <a:rPr lang="fr-FR" sz="1400" b="1" i="1" dirty="0">
                <a:solidFill>
                  <a:srgbClr val="FF0000"/>
                </a:solidFill>
              </a:rPr>
              <a:t>* En cas d'empat, triarà en primer lloc l'estudiant que tinga major nombre de crèdits superats</a:t>
            </a:r>
            <a:endParaRPr lang="es-ES" sz="1400" b="1" i="1" dirty="0">
              <a:solidFill>
                <a:srgbClr val="FF0000"/>
              </a:solidFill>
            </a:endParaRPr>
          </a:p>
          <a:p>
            <a:endParaRPr lang="ca-ES" sz="1400" dirty="0">
              <a:solidFill>
                <a:srgbClr val="002F57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70376" y="651013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/>
          <p:cNvSpPr/>
          <p:nvPr/>
        </p:nvSpPr>
        <p:spPr>
          <a:xfrm>
            <a:off x="7502006" y="1021457"/>
            <a:ext cx="3753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Ranking per </a:t>
            </a:r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elecció</a:t>
            </a:r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383117" y="643942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345841" y="3233281"/>
            <a:ext cx="2176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FF0000"/>
                </a:solidFill>
              </a:rPr>
              <a:t>La </a:t>
            </a:r>
            <a:r>
              <a:rPr lang="es-ES" sz="2000" dirty="0" err="1">
                <a:solidFill>
                  <a:srgbClr val="FF0000"/>
                </a:solidFill>
              </a:rPr>
              <a:t>plaça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smtClean="0">
                <a:solidFill>
                  <a:srgbClr val="FF0000"/>
                </a:solidFill>
              </a:rPr>
              <a:t>triada </a:t>
            </a:r>
            <a:r>
              <a:rPr lang="es-ES" sz="2000" dirty="0" err="1" smtClean="0">
                <a:solidFill>
                  <a:srgbClr val="FF0000"/>
                </a:solidFill>
              </a:rPr>
              <a:t>és</a:t>
            </a:r>
            <a:r>
              <a:rPr lang="es-E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2000" dirty="0" smtClean="0">
                <a:solidFill>
                  <a:srgbClr val="FF0000"/>
                </a:solidFill>
              </a:rPr>
              <a:t>IRRENUNCIABLE</a:t>
            </a:r>
            <a:endParaRPr lang="es-E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314"/>
      </p:ext>
    </p:extLst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452016"/>
              </p:ext>
            </p:extLst>
          </p:nvPr>
        </p:nvGraphicFramePr>
        <p:xfrm>
          <a:off x="207819" y="1278875"/>
          <a:ext cx="11752533" cy="462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160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4203865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  <a:gridCol w="3944508">
                  <a:extLst>
                    <a:ext uri="{9D8B030D-6E8A-4147-A177-3AD203B41FA5}">
                      <a16:colId xmlns:a16="http://schemas.microsoft.com/office/drawing/2014/main" val="1814192388"/>
                    </a:ext>
                  </a:extLst>
                </a:gridCol>
              </a:tblGrid>
              <a:tr h="333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Activitats</a:t>
                      </a:r>
                      <a:endParaRPr kumimoji="0" lang="es-ES" sz="180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75" marR="87875" marT="43937" marB="4393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Dades</a:t>
                      </a:r>
                    </a:p>
                  </a:txBody>
                  <a:tcPr marL="87875" marR="87875" marT="43937" marB="43937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Lloc</a:t>
                      </a:r>
                    </a:p>
                  </a:txBody>
                  <a:tcPr marL="87875" marR="87875" marT="43937" marB="43937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13421"/>
                  </a:ext>
                </a:extLst>
              </a:tr>
              <a:tr h="4103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Presentació de sol·licituds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31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maig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15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juny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Secretaria virtual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616108"/>
                  </a:ext>
                </a:extLst>
              </a:tr>
              <a:tr h="353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Presentació </a:t>
                      </a: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Reconeiximents</a:t>
                      </a:r>
                      <a:endPara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15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juliol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Practicum@uv.es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723087"/>
                  </a:ext>
                </a:extLst>
              </a:tr>
              <a:tr h="353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Presentació de </a:t>
                      </a: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Autopracticum</a:t>
                      </a:r>
                      <a:endPara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juny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16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juliol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  <a:hlinkClick r:id="rId3"/>
                        </a:rPr>
                        <a:t>Omara.parra@fundacions.uv.es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78150"/>
                  </a:ext>
                </a:extLst>
              </a:tr>
              <a:tr h="540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Publicació provisional d’estudiants admesos 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26 al 28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juliol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Web de la Facultat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550109"/>
                  </a:ext>
                </a:extLst>
              </a:tr>
              <a:tr h="305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Publicació</a:t>
                      </a:r>
                      <a:r>
                        <a:rPr kumimoji="0" lang="es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d'ofertes</a:t>
                      </a:r>
                      <a:endParaRPr kumimoji="0" lang="es-ES" sz="20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3 al 6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setembre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Web de la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Facultat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i Web ADEIT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55287"/>
                  </a:ext>
                </a:extLst>
              </a:tr>
              <a:tr h="517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Elecció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les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pràctiques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Pendent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setembre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Sesió</a:t>
                      </a:r>
                      <a:r>
                        <a:rPr kumimoji="0" lang="pt-B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d’</a:t>
                      </a:r>
                      <a:r>
                        <a:rPr kumimoji="0" lang="pt-B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elecció</a:t>
                      </a:r>
                      <a:r>
                        <a:rPr kumimoji="0" lang="pt-B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pt-B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videoconferència</a:t>
                      </a:r>
                      <a:r>
                        <a:rPr kumimoji="0" lang="pt-B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652538"/>
                  </a:ext>
                </a:extLst>
              </a:tr>
              <a:tr h="459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Entrega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dels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acords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pràctiques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PII – del 20 a 30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setembre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 -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Pendent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E-mail …@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alumni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205490"/>
                  </a:ext>
                </a:extLst>
              </a:tr>
              <a:tr h="459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Inici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les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pràctiques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PII – del 4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d’octubre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fin el 31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maig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 – del 1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febrer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31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maig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Entitats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98756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" y="0"/>
            <a:ext cx="207818" cy="685800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355814" y="140317"/>
            <a:ext cx="7288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es-ES" sz="2400" b="1" dirty="0" err="1" smtClean="0">
                <a:solidFill>
                  <a:srgbClr val="292D36"/>
                </a:solidFill>
                <a:cs typeface="Calibri" panose="020F0502020204030204" pitchFamily="34" charset="0"/>
              </a:rPr>
              <a:t>Calendari</a:t>
            </a:r>
            <a:endParaRPr lang="es-ES_tradnl" sz="2400" b="1" dirty="0" smtClean="0"/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788" y="-1138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00" y="0"/>
            <a:ext cx="6096000" cy="6965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099" name="CuadroTexto 2"/>
          <p:cNvSpPr txBox="1">
            <a:spLocks noChangeArrowheads="1"/>
          </p:cNvSpPr>
          <p:nvPr/>
        </p:nvSpPr>
        <p:spPr bwMode="auto">
          <a:xfrm>
            <a:off x="6872288" y="2274888"/>
            <a:ext cx="484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altLang="es-ES" sz="3600" b="1" dirty="0" smtClean="0">
                <a:solidFill>
                  <a:schemeClr val="bg1"/>
                </a:solidFill>
                <a:latin typeface="+mn-lt"/>
              </a:rPr>
              <a:t>ADEIT</a:t>
            </a:r>
            <a:r>
              <a:rPr lang="es-ES" altLang="es-ES" sz="3600" dirty="0" smtClean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r" eaLnBrk="1" hangingPunct="1">
              <a:defRPr/>
            </a:pP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el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punt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 de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trobada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 entre la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Universitat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 de València i les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empreses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.</a:t>
            </a:r>
            <a:endParaRPr lang="es-ES_tradnl" altLang="es-ES" sz="3600" dirty="0" smtClean="0">
              <a:solidFill>
                <a:srgbClr val="323742"/>
              </a:solidFill>
              <a:latin typeface="+mn-lt"/>
            </a:endParaRPr>
          </a:p>
        </p:txBody>
      </p:sp>
      <p:pic>
        <p:nvPicPr>
          <p:cNvPr id="4100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0"/>
            <a:ext cx="638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7751763"/>
            <a:ext cx="34718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80610"/>
      </p:ext>
    </p:extLst>
  </p:cSld>
  <p:clrMapOvr>
    <a:masterClrMapping/>
  </p:clrMapOvr>
  <p:transition spd="slow" advTm="1679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1125" y="2617788"/>
            <a:ext cx="11984038" cy="188912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2652713" y="3086100"/>
            <a:ext cx="6900862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PRÀCTIQUES EXTRACURRICULARS</a:t>
            </a:r>
          </a:p>
          <a:p>
            <a:pPr algn="ctr">
              <a:defRPr/>
            </a:pPr>
            <a:r>
              <a:rPr lang="ca-ES-valencia" sz="2000" dirty="0" smtClean="0">
                <a:cs typeface="Calibri" panose="020F0502020204030204" pitchFamily="34" charset="0"/>
              </a:rPr>
              <a:t>són </a:t>
            </a:r>
            <a:r>
              <a:rPr lang="ca-ES-valencia" sz="2000" dirty="0">
                <a:cs typeface="Calibri" panose="020F0502020204030204" pitchFamily="34" charset="0"/>
              </a:rPr>
              <a:t>aquelles que pots realitzar amb caràcter voluntari durant el període de formació i no computen crèdits acadèmics</a:t>
            </a:r>
            <a:endParaRPr lang="es-ES_tradnl" sz="2000" dirty="0"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5413" y="2617788"/>
            <a:ext cx="165100" cy="1889125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930063" y="2617788"/>
            <a:ext cx="165100" cy="1889125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23558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4962525"/>
            <a:ext cx="2120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005388"/>
            <a:ext cx="2384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45" y="4908615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8335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0363" y="300038"/>
            <a:ext cx="11541125" cy="625157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2" name="4 CuadroTexto"/>
          <p:cNvSpPr txBox="1">
            <a:spLocks noChangeArrowheads="1"/>
          </p:cNvSpPr>
          <p:nvPr/>
        </p:nvSpPr>
        <p:spPr bwMode="auto">
          <a:xfrm>
            <a:off x="754063" y="1589088"/>
            <a:ext cx="10601325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CONDICIONS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es-ES" sz="2800" b="1" dirty="0" smtClean="0">
                <a:solidFill>
                  <a:srgbClr val="9FD8B2"/>
                </a:solidFill>
                <a:latin typeface="+mn-lt"/>
              </a:rPr>
              <a:t> </a:t>
            </a:r>
            <a:endParaRPr lang="ca-ES" altLang="es-ES" sz="2800" dirty="0" smtClean="0">
              <a:solidFill>
                <a:srgbClr val="9FD8B2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Els/les estudiants que </a:t>
            </a:r>
            <a:r>
              <a:rPr lang="ca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tinguen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superats el 50% del crèdits de la titulació i </a:t>
            </a:r>
            <a:r>
              <a:rPr lang="ca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complisquen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els requisits específics de la titulació i </a:t>
            </a:r>
            <a:r>
              <a:rPr lang="ca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siguen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estudiants de la Universitat de València.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L'empresa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/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entitat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la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proposa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el/la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alumne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/a o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tria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entre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l'oferta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de </a:t>
            </a:r>
            <a:r>
              <a:rPr lang="es-ES_tradnl" altLang="es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ADEIT </a:t>
            </a:r>
            <a:r>
              <a:rPr lang="pt-BR" sz="2800" b="1" u="sng" dirty="0" smtClean="0">
                <a:latin typeface="+mn-lt"/>
                <a:cs typeface="Calibri" panose="020F0502020204030204" pitchFamily="34" charset="0"/>
                <a:hlinkClick r:id="rId2"/>
              </a:rPr>
              <a:t>www.adeituv.es/practicas</a:t>
            </a:r>
            <a:r>
              <a:rPr lang="pt-BR" sz="2800" b="1" u="sng" dirty="0" smtClean="0">
                <a:latin typeface="+mn-lt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Es 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podem fer un total de 900 hores per curs </a:t>
            </a:r>
            <a:r>
              <a:rPr lang="ca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acadèmic</a:t>
            </a:r>
            <a:endParaRPr lang="es-ES" altLang="es-ES" sz="2800" dirty="0">
              <a:solidFill>
                <a:srgbClr val="323742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altLang="es-ES" sz="2800" dirty="0" err="1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Incorporades</a:t>
            </a:r>
            <a:r>
              <a:rPr lang="es-ES" altLang="es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ES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al SET.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 smtClean="0">
              <a:solidFill>
                <a:srgbClr val="32374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323742"/>
                </a:solidFill>
              </a:rPr>
              <a:t>	</a:t>
            </a:r>
            <a:endParaRPr lang="es-ES" sz="2000" b="1" dirty="0">
              <a:solidFill>
                <a:srgbClr val="323742"/>
              </a:solidFill>
            </a:endParaRPr>
          </a:p>
        </p:txBody>
      </p:sp>
      <p:pic>
        <p:nvPicPr>
          <p:cNvPr id="6" name="Imagen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888" y="643003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442"/>
      </p:ext>
    </p:extLst>
  </p:cSld>
  <p:clrMapOvr>
    <a:masterClrMapping/>
  </p:clrMapOvr>
  <p:transition spd="slow" advTm="2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360363"/>
            <a:ext cx="3840162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498475"/>
            <a:ext cx="374015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04838" y="4271963"/>
            <a:ext cx="4557712" cy="2100262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3000" b="1" dirty="0">
              <a:solidFill>
                <a:srgbClr val="292D36"/>
              </a:solidFill>
              <a:latin typeface="Gotham Black" panose="02000604040000020004" pitchFamily="50" charset="0"/>
            </a:endParaRPr>
          </a:p>
        </p:txBody>
      </p:sp>
      <p:pic>
        <p:nvPicPr>
          <p:cNvPr id="2560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768350"/>
            <a:ext cx="3986212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CuadroTexto 6"/>
          <p:cNvSpPr txBox="1">
            <a:spLocks noChangeArrowheads="1"/>
          </p:cNvSpPr>
          <p:nvPr/>
        </p:nvSpPr>
        <p:spPr bwMode="auto">
          <a:xfrm>
            <a:off x="758825" y="4616450"/>
            <a:ext cx="30273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a-ES" altLang="es-ES" sz="3000" b="1" dirty="0" smtClean="0">
                <a:solidFill>
                  <a:srgbClr val="292D36"/>
                </a:solidFill>
                <a:latin typeface="+mn-lt"/>
              </a:rPr>
              <a:t>Apareixeran en el Suplement Europeu al Títol</a:t>
            </a:r>
          </a:p>
          <a:p>
            <a:pPr eaLnBrk="1" hangingPunct="1">
              <a:defRPr/>
            </a:pPr>
            <a:endParaRPr lang="es-ES" altLang="es-ES" dirty="0" smtClean="0"/>
          </a:p>
        </p:txBody>
      </p:sp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4" y="3668843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91232"/>
      </p:ext>
    </p:extLst>
  </p:cSld>
  <p:clrMapOvr>
    <a:masterClrMapping/>
  </p:clrMapOvr>
  <p:transition spd="slow" advTm="3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6049958" y="4683908"/>
            <a:ext cx="5008691" cy="126381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528638" y="3810000"/>
            <a:ext cx="4198937" cy="260508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3000" b="1" dirty="0">
              <a:solidFill>
                <a:srgbClr val="292D36"/>
              </a:solidFill>
              <a:latin typeface="Gotham Black" panose="02000604040000020004" pitchFamily="50" charset="0"/>
            </a:endParaRPr>
          </a:p>
        </p:txBody>
      </p:sp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81038" y="4608513"/>
            <a:ext cx="3505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a-ES" altLang="es-ES" sz="3000" b="1" dirty="0" smtClean="0">
                <a:solidFill>
                  <a:srgbClr val="292D36"/>
                </a:solidFill>
                <a:latin typeface="+mn-lt"/>
              </a:rPr>
              <a:t>Persones de referència pràctiques externes</a:t>
            </a:r>
            <a:endParaRPr lang="es-ES" altLang="es-ES" dirty="0" smtClean="0">
              <a:latin typeface="+mn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039321" y="1403492"/>
            <a:ext cx="5006975" cy="145908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ca-E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Coordinador de Pràctiques de la Facultat de Filosofia i Ciències de l’Educació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ca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Inmaculada </a:t>
            </a:r>
            <a:r>
              <a:rPr lang="ca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Chiva</a:t>
            </a:r>
            <a:r>
              <a:rPr lang="ca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Sanchis.</a:t>
            </a:r>
            <a:endParaRPr lang="es-ES" sz="1200" b="1" dirty="0">
              <a:solidFill>
                <a:srgbClr val="363C48"/>
              </a:solidFill>
            </a:endParaRPr>
          </a:p>
          <a:p>
            <a:pPr algn="r">
              <a:defRPr/>
            </a:pPr>
            <a:r>
              <a:rPr lang="es-ES" b="1" dirty="0" smtClean="0">
                <a:solidFill>
                  <a:srgbClr val="0070C0"/>
                </a:solidFill>
              </a:rPr>
              <a:t>Inmaculada.chiva@uv.es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1058649" y="1403492"/>
            <a:ext cx="122817" cy="1459078"/>
          </a:xfrm>
          <a:prstGeom prst="rect">
            <a:avLst/>
          </a:prstGeom>
          <a:solidFill>
            <a:srgbClr val="323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" y="3109184"/>
            <a:ext cx="2483500" cy="6031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648" y="3109184"/>
            <a:ext cx="126873" cy="13281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649" y="4683908"/>
            <a:ext cx="122817" cy="126381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672734" y="4832392"/>
            <a:ext cx="437356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ADEIT</a:t>
            </a:r>
          </a:p>
          <a:p>
            <a:pPr algn="r">
              <a:defRPr/>
            </a:pPr>
            <a:r>
              <a:rPr lang="es-ES" b="1" dirty="0" smtClean="0">
                <a:solidFill>
                  <a:srgbClr val="363C48"/>
                </a:solidFill>
              </a:rPr>
              <a:t>Omara Parra </a:t>
            </a:r>
            <a:r>
              <a:rPr lang="es-ES" b="1" dirty="0">
                <a:solidFill>
                  <a:srgbClr val="323742"/>
                </a:solidFill>
              </a:rPr>
              <a:t>-  </a:t>
            </a:r>
            <a:r>
              <a:rPr lang="es-ES" b="1" dirty="0" smtClean="0">
                <a:solidFill>
                  <a:srgbClr val="323742"/>
                </a:solidFill>
              </a:rPr>
              <a:t>961 583 914 </a:t>
            </a:r>
            <a:r>
              <a:rPr lang="es-ES" b="1" u="sng" dirty="0" smtClean="0">
                <a:solidFill>
                  <a:srgbClr val="2F9B91"/>
                </a:solidFill>
                <a:hlinkClick r:id="rId5"/>
              </a:rPr>
              <a:t>omara.parra</a:t>
            </a:r>
            <a:r>
              <a:rPr lang="es-ES" b="1" dirty="0" smtClean="0">
                <a:solidFill>
                  <a:srgbClr val="2F9B91"/>
                </a:solidFill>
                <a:hlinkClick r:id="rId5"/>
              </a:rPr>
              <a:t>@fundacions.uv.es</a:t>
            </a:r>
            <a:endParaRPr lang="es-ES" b="1" dirty="0">
              <a:solidFill>
                <a:srgbClr val="2F9B9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049957" y="3109184"/>
            <a:ext cx="5008691" cy="1328112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Secretaria </a:t>
            </a:r>
            <a:r>
              <a:rPr lang="ca-E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Facultat de Filosofia i Ciències de l’Educació </a:t>
            </a:r>
            <a:endParaRPr lang="ca-ES" b="1" dirty="0" smtClean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es-ES" b="1" dirty="0" smtClean="0">
                <a:solidFill>
                  <a:srgbClr val="363C48"/>
                </a:solidFill>
              </a:rPr>
              <a:t>Salvador </a:t>
            </a:r>
            <a:r>
              <a:rPr lang="es-ES" b="1" dirty="0" err="1" smtClean="0">
                <a:solidFill>
                  <a:srgbClr val="363C48"/>
                </a:solidFill>
              </a:rPr>
              <a:t>Satorres</a:t>
            </a:r>
            <a:endParaRPr lang="es-ES" b="1" dirty="0">
              <a:solidFill>
                <a:srgbClr val="363C48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363C48"/>
                </a:solidFill>
                <a:hlinkClick r:id="rId6"/>
              </a:rPr>
              <a:t>Salvador.Satorres@uv.es</a:t>
            </a:r>
            <a:r>
              <a:rPr lang="es-ES" b="1" dirty="0" smtClean="0">
                <a:solidFill>
                  <a:srgbClr val="363C48"/>
                </a:solidFill>
              </a:rPr>
              <a:t> </a:t>
            </a:r>
            <a:endParaRPr lang="es-ES" b="1" dirty="0">
              <a:solidFill>
                <a:srgbClr val="363C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25260"/>
      </p:ext>
    </p:extLst>
  </p:cSld>
  <p:clrMapOvr>
    <a:masterClrMapping/>
  </p:clrMapOvr>
  <p:transition spd="slow" advTm="820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69913"/>
            <a:ext cx="21224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612775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207963" y="2795588"/>
            <a:ext cx="11776075" cy="984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363C48"/>
              </a:solidFill>
            </a:endParaRPr>
          </a:p>
        </p:txBody>
      </p:sp>
      <p:sp>
        <p:nvSpPr>
          <p:cNvPr id="27654" name="CuadroTexto 13"/>
          <p:cNvSpPr txBox="1">
            <a:spLocks noChangeArrowheads="1"/>
          </p:cNvSpPr>
          <p:nvPr/>
        </p:nvSpPr>
        <p:spPr bwMode="auto">
          <a:xfrm>
            <a:off x="1871663" y="3082925"/>
            <a:ext cx="7908925" cy="88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s-ES_tradnl" altLang="es-E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Univers 47 Condensed Light"/>
                <a:cs typeface="Univers 47 Condensed Light"/>
              </a:rPr>
              <a:t>Més</a:t>
            </a:r>
            <a:r>
              <a:rPr lang="es-ES_tradnl" altLang="es-E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Univers 47 Condensed Light"/>
                <a:cs typeface="Univers 47 Condensed Light"/>
              </a:rPr>
              <a:t> </a:t>
            </a:r>
            <a:r>
              <a:rPr lang="es-ES_tradnl" altLang="es-E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Univers 47 Condensed Light"/>
                <a:cs typeface="Univers 47 Condensed Light"/>
              </a:rPr>
              <a:t>informació</a:t>
            </a:r>
            <a:endParaRPr lang="es-ES_tradnl" altLang="es-ES" sz="3600" dirty="0">
              <a:solidFill>
                <a:schemeClr val="tx1">
                  <a:lumMod val="85000"/>
                  <a:lumOff val="15000"/>
                </a:schemeClr>
              </a:solidFill>
              <a:latin typeface="Gotham Black" panose="02000604040000020004" pitchFamily="50" charset="0"/>
              <a:ea typeface="Univers 47 Condensed Light"/>
              <a:cs typeface="Univers 47 Condensed Light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endParaRPr lang="es-ES_tradnl" altLang="es-ES" sz="3400" dirty="0">
              <a:solidFill>
                <a:schemeClr val="bg1"/>
              </a:solidFill>
              <a:ea typeface="Univers 47 Condensed Light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82" y="558071"/>
            <a:ext cx="2483500" cy="60312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62954" y="3793982"/>
            <a:ext cx="432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ADEIT i Web Facultat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01302"/>
      </p:ext>
    </p:extLst>
  </p:cSld>
  <p:clrMapOvr>
    <a:masterClrMapping/>
  </p:clrMapOvr>
  <p:transition spd="slow" advTm="408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40" y="570211"/>
            <a:ext cx="2121416" cy="5791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11" y="613195"/>
            <a:ext cx="2384427" cy="41014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07818" y="2175994"/>
            <a:ext cx="11776364" cy="2518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363C48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292694" y="3111880"/>
            <a:ext cx="406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rPr>
              <a:t>Moltes</a:t>
            </a:r>
            <a:r>
              <a:rPr lang="es-E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rPr>
              <a:t> </a:t>
            </a:r>
            <a:r>
              <a:rPr lang="es-E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rPr>
              <a:t>gràcies</a:t>
            </a:r>
            <a:endParaRPr lang="es-ES_tradnl" sz="3600" dirty="0">
              <a:solidFill>
                <a:schemeClr val="tx1">
                  <a:lumMod val="85000"/>
                  <a:lumOff val="15000"/>
                </a:schemeClr>
              </a:solidFill>
              <a:latin typeface="Gotham Black" panose="02000604040000020004" pitchFamily="50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98" y="570211"/>
            <a:ext cx="2483500" cy="603120"/>
          </a:xfrm>
          <a:prstGeom prst="rect">
            <a:avLst/>
          </a:prstGeom>
        </p:spPr>
      </p:pic>
      <p:sp>
        <p:nvSpPr>
          <p:cNvPr id="16" name="Rectángulo 8"/>
          <p:cNvSpPr>
            <a:spLocks noChangeArrowheads="1"/>
          </p:cNvSpPr>
          <p:nvPr/>
        </p:nvSpPr>
        <p:spPr bwMode="auto">
          <a:xfrm>
            <a:off x="207818" y="5462036"/>
            <a:ext cx="4472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ca-ES" altLang="es-ES" sz="2200" b="1" dirty="0" smtClean="0"/>
              <a:t>-Inmaculada </a:t>
            </a:r>
            <a:r>
              <a:rPr lang="ca-ES" altLang="es-ES" sz="2200" b="1" dirty="0" err="1" smtClean="0"/>
              <a:t>Chiva</a:t>
            </a:r>
            <a:r>
              <a:rPr lang="ca-ES" altLang="es-ES" sz="2200" b="1" dirty="0" smtClean="0"/>
              <a:t> Sanchis</a:t>
            </a:r>
            <a:endParaRPr lang="ca-ES" altLang="es-ES" sz="2200" b="1" dirty="0"/>
          </a:p>
          <a:p>
            <a:pPr>
              <a:defRPr/>
            </a:pPr>
            <a:r>
              <a:rPr lang="ca-ES" altLang="es-ES" sz="2200" b="1" dirty="0" smtClean="0"/>
              <a:t>-Clara Peiró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19" y="5416892"/>
            <a:ext cx="7303964" cy="8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4"/>
    </mc:Choice>
    <mc:Fallback xmlns="">
      <p:transition spd="slow" advTm="394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526213" y="111125"/>
            <a:ext cx="5307012" cy="618013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600">
              <a:solidFill>
                <a:srgbClr val="D5DCE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47675" y="111125"/>
            <a:ext cx="5176838" cy="618013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D5DCE4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46125" y="1798638"/>
            <a:ext cx="4706938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Facilitem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teua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formació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pràctica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en empresa a través de les </a:t>
            </a:r>
            <a:r>
              <a:rPr lang="es-ES_tradnl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pràctiques</a:t>
            </a:r>
            <a:r>
              <a:rPr lang="es-ES_tradnl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curriculars</a:t>
            </a:r>
            <a:r>
              <a:rPr lang="es-ES_tradnl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i les </a:t>
            </a:r>
            <a:r>
              <a:rPr lang="es-ES_tradnl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extracurriculars</a:t>
            </a:r>
            <a:r>
              <a:rPr lang="es-ES_tradnl" b="1" dirty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dirty="0">
              <a:solidFill>
                <a:srgbClr val="31313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T'acostem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al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món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l'emprenedoria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: el </a:t>
            </a:r>
            <a:r>
              <a:rPr lang="es-ES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curs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  </a:t>
            </a:r>
            <a:r>
              <a:rPr lang="es-ES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Qui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pot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ser </a:t>
            </a:r>
            <a:r>
              <a:rPr lang="es-ES" b="1" dirty="0" err="1" smtClean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empresari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 , a través del que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pots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conéixer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tot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sobre la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creació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i la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direcció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empresarial.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31313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Estimulem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teua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creativitat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amb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s-ES_tradnl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MOTIVEM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, un programa que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desenvolupa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Universitat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de València en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col·laboració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amb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ADEIT, sota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direcció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Vicerectorat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d'Ocupació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i Programes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Formatius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5125" name="Rectángulo 4"/>
          <p:cNvSpPr>
            <a:spLocks noChangeArrowheads="1"/>
          </p:cNvSpPr>
          <p:nvPr/>
        </p:nvSpPr>
        <p:spPr bwMode="auto">
          <a:xfrm>
            <a:off x="6754813" y="1797050"/>
            <a:ext cx="45227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Millorem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teua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formació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i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especialització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amb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els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 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títols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de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postgrau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propi de la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Universitat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de València.</a:t>
            </a:r>
            <a:endParaRPr lang="es-ES_tradnl" altLang="es-ES" sz="1800" b="1" dirty="0">
              <a:solidFill>
                <a:srgbClr val="323742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s-ES" altLang="es-ES" sz="1800" dirty="0" smtClean="0">
              <a:solidFill>
                <a:srgbClr val="313131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es-ES" sz="1800" dirty="0" err="1" smtClean="0">
                <a:solidFill>
                  <a:srgbClr val="313131"/>
                </a:solidFill>
                <a:cs typeface="Calibri" panose="020F0502020204030204" pitchFamily="34" charset="0"/>
              </a:rPr>
              <a:t>Facilitem</a:t>
            </a:r>
            <a:r>
              <a:rPr lang="es-ES" altLang="es-ES" sz="1800" dirty="0" smtClean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teua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primera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inserció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laboral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amb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el programa de 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beques de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formació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professional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 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pràctica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s-ES_tradnl" altLang="es-ES" sz="1800" b="1" dirty="0">
              <a:solidFill>
                <a:srgbClr val="313131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T'assessorem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en 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creació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de 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teua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pròpia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empresa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amb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el programa 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Mentors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per a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emprenedors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universitaris</a:t>
            </a:r>
            <a:r>
              <a:rPr lang="es-ES_tradnl" altLang="es-ES" sz="1800" b="1" dirty="0">
                <a:solidFill>
                  <a:srgbClr val="323742"/>
                </a:solidFill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s-ES_tradnl" altLang="es-ES" sz="1800" dirty="0">
              <a:solidFill>
                <a:srgbClr val="313131"/>
              </a:solidFill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60463" y="742950"/>
            <a:ext cx="19399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Mentre</a:t>
            </a:r>
            <a:r>
              <a:rPr 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estudies</a:t>
            </a:r>
            <a:r>
              <a:rPr lang="mr-IN" sz="2600" b="1" dirty="0">
                <a:solidFill>
                  <a:schemeClr val="bg2">
                    <a:lumMod val="25000"/>
                  </a:schemeClr>
                </a:solidFill>
              </a:rPr>
              <a:t>…</a:t>
            </a:r>
            <a:endParaRPr lang="es-ES_tradnl" sz="2600" b="1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127" name="CuadroTexto 6"/>
          <p:cNvSpPr txBox="1">
            <a:spLocks noChangeArrowheads="1"/>
          </p:cNvSpPr>
          <p:nvPr/>
        </p:nvSpPr>
        <p:spPr bwMode="auto">
          <a:xfrm>
            <a:off x="7035800" y="711200"/>
            <a:ext cx="3778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Quan</a:t>
            </a:r>
            <a:r>
              <a:rPr lang="es-ES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has </a:t>
            </a: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acabat</a:t>
            </a:r>
            <a:r>
              <a:rPr lang="es-ES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la </a:t>
            </a: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teua</a:t>
            </a:r>
            <a:r>
              <a:rPr lang="es-ES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formació</a:t>
            </a:r>
            <a:r>
              <a:rPr lang="mr-IN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…</a:t>
            </a:r>
            <a:endParaRPr lang="es-ES_tradnl" altLang="es-ES" sz="2600" b="1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4500" y="120650"/>
            <a:ext cx="149225" cy="617855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26213" y="120650"/>
            <a:ext cx="149225" cy="617855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81225" y="6480175"/>
            <a:ext cx="8353425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Tota la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informació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en </a:t>
            </a:r>
            <a:r>
              <a:rPr lang="es-ES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: </a:t>
            </a:r>
            <a:r>
              <a:rPr lang="es-ES_tradnl" sz="1050" dirty="0" smtClean="0">
                <a:solidFill>
                  <a:srgbClr val="323742"/>
                </a:solidFill>
                <a:latin typeface="Gotham Black" panose="02000604040000020004" pitchFamily="50" charset="0"/>
                <a:hlinkClick r:id="rId2"/>
              </a:rPr>
              <a:t>www.adeituv.es</a:t>
            </a:r>
            <a:r>
              <a:rPr lang="es-ES_tradnl" sz="1050" dirty="0" smtClean="0">
                <a:solidFill>
                  <a:srgbClr val="323742"/>
                </a:solidFill>
                <a:latin typeface="Gotham Black" panose="02000604040000020004" pitchFamily="50" charset="0"/>
              </a:rPr>
              <a:t> /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newsletter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: </a:t>
            </a:r>
            <a:r>
              <a:rPr lang="es-ES_tradnl" sz="1050" dirty="0">
                <a:solidFill>
                  <a:srgbClr val="FF0000"/>
                </a:solidFill>
                <a:latin typeface="Gotham Black" panose="02000604040000020004" pitchFamily="50" charset="0"/>
                <a:hlinkClick r:id="rId3"/>
              </a:rPr>
              <a:t>www.adeituv.es/suscripci</a:t>
            </a:r>
            <a:r>
              <a:rPr lang="es-ES" sz="1050" dirty="0" err="1">
                <a:solidFill>
                  <a:srgbClr val="FF0000"/>
                </a:solidFill>
                <a:latin typeface="Gotham Black" panose="02000604040000020004" pitchFamily="50" charset="0"/>
                <a:hlinkClick r:id="rId3"/>
              </a:rPr>
              <a:t>ón-newsletter</a:t>
            </a:r>
            <a:r>
              <a:rPr lang="es-ES" sz="1050" dirty="0">
                <a:solidFill>
                  <a:srgbClr val="FF0000"/>
                </a:solidFill>
                <a:latin typeface="Gotham Black" panose="02000604040000020004" pitchFamily="50" charset="0"/>
              </a:rPr>
              <a:t> </a:t>
            </a:r>
            <a:r>
              <a:rPr lang="es-ES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/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xarxes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socials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</a:t>
            </a:r>
            <a:r>
              <a:rPr lang="es-ES_tradnl" sz="1050" dirty="0">
                <a:latin typeface="Gotham Black" panose="02000604040000020004" pitchFamily="50" charset="0"/>
              </a:rPr>
              <a:t>@</a:t>
            </a:r>
            <a:r>
              <a:rPr lang="es-ES_tradnl" sz="1050" dirty="0" err="1">
                <a:latin typeface="Gotham Black" panose="02000604040000020004" pitchFamily="50" charset="0"/>
              </a:rPr>
              <a:t>adeituv</a:t>
            </a:r>
            <a:r>
              <a:rPr lang="es-ES_tradnl" sz="1050" dirty="0">
                <a:latin typeface="Gotham Black" panose="0200060404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922386"/>
      </p:ext>
    </p:extLst>
  </p:cSld>
  <p:clrMapOvr>
    <a:masterClrMapping/>
  </p:clrMapOvr>
  <p:transition spd="slow" advTm="2639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" y="1452563"/>
            <a:ext cx="11831638" cy="1835150"/>
          </a:xfrm>
          <a:prstGeom prst="rect">
            <a:avLst/>
          </a:prstGeom>
          <a:solidFill>
            <a:srgbClr val="D5D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147" name="CuadroTexto 2"/>
          <p:cNvSpPr txBox="1">
            <a:spLocks noChangeArrowheads="1"/>
          </p:cNvSpPr>
          <p:nvPr/>
        </p:nvSpPr>
        <p:spPr bwMode="auto">
          <a:xfrm>
            <a:off x="2263775" y="2170113"/>
            <a:ext cx="86090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s-ES" sz="3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Elements essencials de les pràctiques </a:t>
            </a:r>
            <a:endParaRPr lang="es-ES_tradnl" altLang="es-ES" sz="3800" b="1" dirty="0" smtClean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86721"/>
              </p:ext>
            </p:extLst>
          </p:nvPr>
        </p:nvGraphicFramePr>
        <p:xfrm>
          <a:off x="2044700" y="3681413"/>
          <a:ext cx="7885113" cy="206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4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Tutor/a </a:t>
                      </a: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professional</a:t>
                      </a:r>
                      <a:endParaRPr lang="es-ES" sz="2600" b="1" kern="1200" cap="small" baseline="0" dirty="0" smtClean="0">
                        <a:solidFill>
                          <a:srgbClr val="292D3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Estudiant</a:t>
                      </a:r>
                      <a:endParaRPr lang="es-ES" sz="2600" b="1" kern="1200" cap="small" baseline="0" dirty="0" smtClean="0">
                        <a:solidFill>
                          <a:srgbClr val="292D3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Tutor/a </a:t>
                      </a: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acadèmic</a:t>
                      </a: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/a</a:t>
                      </a:r>
                    </a:p>
                  </a:txBody>
                  <a:tcPr marT="45711" marB="4571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33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Projecte</a:t>
                      </a: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formatiu</a:t>
                      </a:r>
                      <a:endParaRPr lang="es-ES" sz="2600" b="1" kern="1200" cap="small" baseline="0" dirty="0" smtClean="0">
                        <a:solidFill>
                          <a:srgbClr val="292D3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-valencia" sz="1800" kern="1200" dirty="0" smtClean="0">
                          <a:solidFill>
                            <a:srgbClr val="31313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Establit de comú acord entre els tutors i tutores, bé a proposta de l'entitat col·laboradora o a proposta de la Universitat de València</a:t>
                      </a:r>
                      <a:endParaRPr lang="es-ES" sz="1800" kern="1200" dirty="0" smtClean="0">
                        <a:solidFill>
                          <a:srgbClr val="31313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45711" marB="457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1" kern="1200" cap="small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1" kern="1200" cap="small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5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638175"/>
            <a:ext cx="19399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728663"/>
            <a:ext cx="19224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06" y="534892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71962"/>
      </p:ext>
    </p:extLst>
  </p:cSld>
  <p:clrMapOvr>
    <a:masterClrMapping/>
  </p:clrMapOvr>
  <p:transition spd="slow" advTm="4195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60715" y="2508739"/>
            <a:ext cx="4548187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Escolar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Responsabilitat</a:t>
            </a:r>
            <a:r>
              <a:rPr lang="es-ES_tradnl" sz="24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Civil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Accidents</a:t>
            </a: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it-IT" sz="24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Mútua (treballador/a assimilat per compte d'altre)</a:t>
            </a: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682077" y="2508739"/>
            <a:ext cx="4389438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Pràctiques </a:t>
            </a:r>
            <a:r>
              <a:rPr lang="es-ES" sz="22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remunerades</a:t>
            </a: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:</a:t>
            </a:r>
            <a:b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assistència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en la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mútua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de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l'empresa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/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institució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que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t'ha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donat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d'alta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en la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Seguretat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Social</a:t>
            </a:r>
            <a:r>
              <a:rPr lang="es-ES" sz="2200" cap="small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.</a:t>
            </a:r>
            <a:endParaRPr lang="es-ES" sz="2200" cap="small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2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2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Pràctiques</a:t>
            </a: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s-ES" sz="22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sense</a:t>
            </a: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remunerar: </a:t>
            </a:r>
            <a:b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seguir el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protocol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indicat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en la web: 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2"/>
              </a:rPr>
              <a:t>protocolo de actuación</a:t>
            </a:r>
            <a:endParaRPr lang="es-ES" sz="2200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43252" y="719626"/>
            <a:ext cx="4370388" cy="172353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1197265" y="1233976"/>
            <a:ext cx="2603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Assegurances</a:t>
            </a: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es-ES_tradnl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60715" y="719626"/>
            <a:ext cx="138112" cy="1723537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01127" y="719626"/>
            <a:ext cx="4370388" cy="172353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7196427" y="1265726"/>
            <a:ext cx="37417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Tipus</a:t>
            </a: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s-E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d'assegurances</a:t>
            </a:r>
            <a:endParaRPr lang="es-ES_tradnl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18590" y="719626"/>
            <a:ext cx="138112" cy="1723537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134808" y="6082968"/>
            <a:ext cx="807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Per a </a:t>
            </a:r>
            <a:r>
              <a:rPr lang="es-ES" b="1" dirty="0" err="1"/>
              <a:t>més</a:t>
            </a:r>
            <a:r>
              <a:rPr lang="es-ES" b="1" dirty="0"/>
              <a:t> </a:t>
            </a:r>
            <a:r>
              <a:rPr lang="es-ES" b="1" dirty="0" err="1"/>
              <a:t>informació</a:t>
            </a:r>
            <a:r>
              <a:rPr lang="es-ES" b="1" dirty="0"/>
              <a:t>: web </a:t>
            </a:r>
            <a:r>
              <a:rPr lang="es-ES" b="1" dirty="0" smtClean="0"/>
              <a:t>ADEIT </a:t>
            </a:r>
            <a:r>
              <a:rPr lang="es-ES" b="1" dirty="0"/>
              <a:t>/ </a:t>
            </a:r>
            <a:r>
              <a:rPr lang="es-ES" b="1" dirty="0" err="1"/>
              <a:t>guia</a:t>
            </a:r>
            <a:r>
              <a:rPr lang="es-ES" b="1" dirty="0"/>
              <a:t> de </a:t>
            </a:r>
            <a:r>
              <a:rPr lang="es-ES" b="1" dirty="0" err="1"/>
              <a:t>l'estudiant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610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2"/>
    </mc:Choice>
    <mc:Fallback xmlns="">
      <p:transition spd="slow" advTm="4718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90513" y="261938"/>
            <a:ext cx="5708650" cy="626268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254750" y="249238"/>
            <a:ext cx="5708650" cy="626268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0244" name="CuadroTexto 18"/>
          <p:cNvSpPr txBox="1">
            <a:spLocks noChangeArrowheads="1"/>
          </p:cNvSpPr>
          <p:nvPr/>
        </p:nvSpPr>
        <p:spPr bwMode="auto">
          <a:xfrm>
            <a:off x="530225" y="2941638"/>
            <a:ext cx="46053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Pràctiques</a:t>
            </a:r>
            <a:r>
              <a:rPr lang="es-ES" altLang="es-ES" sz="3000" b="1" dirty="0" smtClean="0">
                <a:solidFill>
                  <a:srgbClr val="292D36"/>
                </a:solidFill>
                <a:latin typeface="+mn-lt"/>
              </a:rPr>
              <a:t> </a:t>
            </a: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amb</a:t>
            </a:r>
            <a:r>
              <a:rPr lang="es-ES" altLang="es-ES" sz="3000" b="1" dirty="0" smtClean="0">
                <a:solidFill>
                  <a:srgbClr val="292D36"/>
                </a:solidFill>
                <a:latin typeface="+mn-lt"/>
              </a:rPr>
              <a:t> </a:t>
            </a: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menors</a:t>
            </a:r>
            <a:endParaRPr lang="es-ES_tradnl" altLang="es-ES" sz="3000" b="1" dirty="0" smtClean="0">
              <a:solidFill>
                <a:srgbClr val="292D36"/>
              </a:solidFill>
              <a:latin typeface="+mn-l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30225" y="3652838"/>
            <a:ext cx="4954588" cy="307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cs typeface="Calibri" panose="020F0502020204030204" pitchFamily="34" charset="0"/>
              </a:rPr>
              <a:t>Solicitar </a:t>
            </a:r>
            <a:r>
              <a:rPr lang="es-ES" sz="2000" dirty="0" err="1">
                <a:cs typeface="Calibri" panose="020F0502020204030204" pitchFamily="34" charset="0"/>
              </a:rPr>
              <a:t>certificat</a:t>
            </a:r>
            <a:r>
              <a:rPr lang="es-ES" sz="2000" dirty="0">
                <a:cs typeface="Calibri" panose="020F0502020204030204" pitchFamily="34" charset="0"/>
              </a:rPr>
              <a:t> que acredite la manca de </a:t>
            </a:r>
            <a:r>
              <a:rPr lang="es-ES" sz="2000" dirty="0" err="1">
                <a:cs typeface="Calibri" panose="020F0502020204030204" pitchFamily="34" charset="0"/>
              </a:rPr>
              <a:t>delictes</a:t>
            </a:r>
            <a:r>
              <a:rPr lang="es-ES" sz="2000" dirty="0">
                <a:cs typeface="Calibri" panose="020F0502020204030204" pitchFamily="34" charset="0"/>
              </a:rPr>
              <a:t> de </a:t>
            </a:r>
            <a:r>
              <a:rPr lang="es-ES" sz="2000" dirty="0" err="1">
                <a:cs typeface="Calibri" panose="020F0502020204030204" pitchFamily="34" charset="0"/>
              </a:rPr>
              <a:t>naturalesa</a:t>
            </a:r>
            <a:r>
              <a:rPr lang="es-ES" sz="2000" dirty="0">
                <a:cs typeface="Calibri" panose="020F0502020204030204" pitchFamily="34" charset="0"/>
              </a:rPr>
              <a:t> sexual.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cs typeface="Calibri" panose="020F050202020403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err="1">
                <a:cs typeface="Calibri" panose="020F0502020204030204" pitchFamily="34" charset="0"/>
              </a:rPr>
              <a:t>Important</a:t>
            </a:r>
            <a:r>
              <a:rPr lang="es-ES" sz="2000" dirty="0">
                <a:cs typeface="Calibri" panose="020F0502020204030204" pitchFamily="34" charset="0"/>
              </a:rPr>
              <a:t>: </a:t>
            </a:r>
            <a:r>
              <a:rPr lang="es-ES" sz="2000" dirty="0" err="1">
                <a:cs typeface="Calibri" panose="020F0502020204030204" pitchFamily="34" charset="0"/>
              </a:rPr>
              <a:t>l’heu</a:t>
            </a:r>
            <a:r>
              <a:rPr lang="es-ES" sz="2000" dirty="0">
                <a:cs typeface="Calibri" panose="020F0502020204030204" pitchFamily="34" charset="0"/>
              </a:rPr>
              <a:t> de pujar a la </a:t>
            </a:r>
            <a:r>
              <a:rPr lang="es-ES" sz="2000" dirty="0" err="1">
                <a:cs typeface="Calibri" panose="020F0502020204030204" pitchFamily="34" charset="0"/>
              </a:rPr>
              <a:t>seu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electrònica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>
                <a:cs typeface="Calibri" panose="020F0502020204030204" pitchFamily="34" charset="0"/>
                <a:hlinkClick r:id="rId2"/>
              </a:rPr>
              <a:t>"ENTREU" </a:t>
            </a:r>
            <a:r>
              <a:rPr lang="es-ES" sz="2000" dirty="0">
                <a:cs typeface="Calibri" panose="020F0502020204030204" pitchFamily="34" charset="0"/>
              </a:rPr>
              <a:t>i </a:t>
            </a:r>
            <a:r>
              <a:rPr lang="fr-FR" sz="2000" dirty="0">
                <a:cs typeface="Calibri" panose="020F0502020204030204" pitchFamily="34" charset="0"/>
              </a:rPr>
              <a:t>entregar en l'empresa o entitat a l'inici de les pràctiques</a:t>
            </a:r>
            <a:r>
              <a:rPr lang="es-ES" sz="2000" dirty="0">
                <a:cs typeface="Calibri" panose="020F0502020204030204" pitchFamily="34" charset="0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cs typeface="Calibri" panose="020F0502020204030204" pitchFamily="34" charset="0"/>
              <a:hlinkClick r:id="rId3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err="1">
                <a:cs typeface="Calibri" panose="020F0502020204030204" pitchFamily="34" charset="0"/>
                <a:hlinkClick r:id="rId3"/>
              </a:rPr>
              <a:t>Més</a:t>
            </a:r>
            <a:r>
              <a:rPr lang="es-ES" sz="2000" dirty="0">
                <a:cs typeface="Calibri" panose="020F0502020204030204" pitchFamily="34" charset="0"/>
                <a:hlinkClick r:id="rId3"/>
              </a:rPr>
              <a:t> </a:t>
            </a:r>
            <a:r>
              <a:rPr lang="es-ES" sz="2000" dirty="0" err="1">
                <a:cs typeface="Calibri" panose="020F0502020204030204" pitchFamily="34" charset="0"/>
                <a:hlinkClick r:id="rId3"/>
              </a:rPr>
              <a:t>informació</a:t>
            </a:r>
            <a:endParaRPr lang="es-ES" sz="2000" dirty="0">
              <a:cs typeface="Calibri" panose="020F050202020403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400" dirty="0">
              <a:latin typeface="+mn-lt"/>
            </a:endParaRPr>
          </a:p>
        </p:txBody>
      </p:sp>
      <p:sp>
        <p:nvSpPr>
          <p:cNvPr id="10246" name="CuadroTexto 8"/>
          <p:cNvSpPr txBox="1">
            <a:spLocks noChangeArrowheads="1"/>
          </p:cNvSpPr>
          <p:nvPr/>
        </p:nvSpPr>
        <p:spPr bwMode="auto">
          <a:xfrm>
            <a:off x="6470650" y="3562350"/>
            <a:ext cx="49545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>
                <a:cs typeface="Calibri" panose="020F0502020204030204" pitchFamily="34" charset="0"/>
                <a:hlinkClick r:id="rId4"/>
              </a:rPr>
              <a:t>Guía orientativa </a:t>
            </a:r>
            <a:r>
              <a:rPr lang="es-ES" altLang="es-ES" sz="2000">
                <a:cs typeface="Calibri" panose="020F0502020204030204" pitchFamily="34" charset="0"/>
              </a:rPr>
              <a:t>sobre protecció de dades per a estudiants que realitzen pràctiques externes.</a:t>
            </a:r>
            <a:endParaRPr lang="es-ES_tradnl" altLang="es-ES" sz="2000">
              <a:cs typeface="Calibri" panose="020F0502020204030204" pitchFamily="34" charset="0"/>
            </a:endParaRPr>
          </a:p>
        </p:txBody>
      </p:sp>
      <p:sp>
        <p:nvSpPr>
          <p:cNvPr id="10247" name="CuadroTexto 10"/>
          <p:cNvSpPr txBox="1">
            <a:spLocks noChangeArrowheads="1"/>
          </p:cNvSpPr>
          <p:nvPr/>
        </p:nvSpPr>
        <p:spPr bwMode="auto">
          <a:xfrm>
            <a:off x="6470650" y="2941638"/>
            <a:ext cx="32353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Protecció</a:t>
            </a:r>
            <a:r>
              <a:rPr lang="es-ES" altLang="es-ES" sz="3000" b="1" dirty="0" smtClean="0">
                <a:solidFill>
                  <a:srgbClr val="292D36"/>
                </a:solidFill>
                <a:latin typeface="+mn-lt"/>
              </a:rPr>
              <a:t> de </a:t>
            </a: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dades</a:t>
            </a:r>
            <a:endParaRPr lang="es-ES_tradnl" altLang="es-ES" sz="3000" b="1" dirty="0" smtClean="0">
              <a:solidFill>
                <a:srgbClr val="292D36"/>
              </a:solidFill>
              <a:latin typeface="+mn-lt"/>
            </a:endParaRPr>
          </a:p>
        </p:txBody>
      </p:sp>
      <p:pic>
        <p:nvPicPr>
          <p:cNvPr id="10" name="Imagen 9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00" y="558071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7229"/>
      </p:ext>
    </p:extLst>
  </p:cSld>
  <p:clrMapOvr>
    <a:masterClrMapping/>
  </p:clrMapOvr>
  <p:transition spd="slow" advTm="414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173036" y="3287713"/>
            <a:ext cx="11831638" cy="3426596"/>
          </a:xfrm>
          <a:prstGeom prst="rect">
            <a:avLst/>
          </a:prstGeom>
          <a:solidFill>
            <a:srgbClr val="D5D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290512" y="222751"/>
            <a:ext cx="11596687" cy="1565896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0244" name="CuadroTexto 18"/>
          <p:cNvSpPr txBox="1">
            <a:spLocks noChangeArrowheads="1"/>
          </p:cNvSpPr>
          <p:nvPr/>
        </p:nvSpPr>
        <p:spPr bwMode="auto">
          <a:xfrm>
            <a:off x="3027467" y="2203646"/>
            <a:ext cx="63513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defRPr/>
            </a:pPr>
            <a:r>
              <a:rPr lang="ca-ES-valencia" sz="3000" b="1" dirty="0" smtClean="0">
                <a:solidFill>
                  <a:srgbClr val="292D36"/>
                </a:solidFill>
                <a:latin typeface="+mn-lt"/>
              </a:rPr>
              <a:t>Tens </a:t>
            </a:r>
            <a:r>
              <a:rPr lang="ca-ES-valencia" sz="3000" b="1" dirty="0">
                <a:solidFill>
                  <a:srgbClr val="292D36"/>
                </a:solidFill>
                <a:latin typeface="+mn-lt"/>
              </a:rPr>
              <a:t>necessitats educatives de suport derivades d’una discapacitat?</a:t>
            </a:r>
          </a:p>
          <a:p>
            <a:pPr eaLnBrk="1" hangingPunct="1">
              <a:defRPr/>
            </a:pPr>
            <a:endParaRPr lang="es-ES_tradnl" altLang="es-ES" sz="3000" b="1" dirty="0" smtClean="0">
              <a:solidFill>
                <a:srgbClr val="292D36"/>
              </a:solidFill>
              <a:latin typeface="+mn-lt"/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7" y="798138"/>
            <a:ext cx="2483500" cy="603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8" y="263242"/>
            <a:ext cx="8619629" cy="14653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72436" y="3573209"/>
            <a:ext cx="263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-valencia" sz="2000" b="1" dirty="0" err="1">
                <a:cs typeface="Calibri" panose="020F0502020204030204" pitchFamily="34" charset="0"/>
              </a:rPr>
              <a:t>UVdiscapacitat</a:t>
            </a:r>
            <a:r>
              <a:rPr lang="ca-ES-valencia" sz="2000" b="1" dirty="0">
                <a:cs typeface="Calibri" panose="020F0502020204030204" pitchFamily="34" charset="0"/>
              </a:rPr>
              <a:t> ofereix: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395311" y="4227970"/>
            <a:ext cx="8225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ca-ES-valencia" sz="2000" b="1" dirty="0">
                <a:cs typeface="Calibri" panose="020F0502020204030204" pitchFamily="34" charset="0"/>
              </a:rPr>
              <a:t>Assessorament per a identificar les necessitats i les adaptacions adients.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ca-ES-valencia" sz="2000" b="1" dirty="0">
                <a:cs typeface="Calibri" panose="020F0502020204030204" pitchFamily="34" charset="0"/>
              </a:rPr>
              <a:t>Comunicació per assessorar sobre la implementació d’adaptacions. 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ca-ES-valencia" sz="2000" b="1" dirty="0">
                <a:cs typeface="Calibri" panose="020F0502020204030204" pitchFamily="34" charset="0"/>
              </a:rPr>
              <a:t>Orientació en l’elecció del centre de pràctiques.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000" b="1" dirty="0" err="1">
                <a:cs typeface="Calibri" panose="020F0502020204030204" pitchFamily="34" charset="0"/>
              </a:rPr>
              <a:t>Acompanyament</a:t>
            </a:r>
            <a:r>
              <a:rPr lang="es-ES" sz="2000" b="1" dirty="0">
                <a:cs typeface="Calibri" panose="020F0502020204030204" pitchFamily="34" charset="0"/>
              </a:rPr>
              <a:t> en la </a:t>
            </a:r>
            <a:r>
              <a:rPr lang="es-ES" sz="2000" b="1" dirty="0" err="1">
                <a:cs typeface="Calibri" panose="020F0502020204030204" pitchFamily="34" charset="0"/>
              </a:rPr>
              <a:t>realització</a:t>
            </a:r>
            <a:r>
              <a:rPr lang="es-ES" sz="2000" b="1" dirty="0">
                <a:cs typeface="Calibri" panose="020F0502020204030204" pitchFamily="34" charset="0"/>
              </a:rPr>
              <a:t> de les </a:t>
            </a:r>
            <a:r>
              <a:rPr lang="es-ES" sz="2000" b="1" dirty="0" smtClean="0">
                <a:cs typeface="Calibri" panose="020F0502020204030204" pitchFamily="34" charset="0"/>
              </a:rPr>
              <a:t>pràctiques</a:t>
            </a:r>
            <a:r>
              <a:rPr lang="es-ES" sz="2000" b="1" dirty="0"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7443953"/>
      </p:ext>
    </p:extLst>
  </p:cSld>
  <p:clrMapOvr>
    <a:masterClrMapping/>
  </p:clrMapOvr>
  <p:transition spd="slow" advTm="414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90512" y="222751"/>
            <a:ext cx="11596687" cy="1565896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7" y="798138"/>
            <a:ext cx="2483500" cy="603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8" y="263242"/>
            <a:ext cx="8619629" cy="146533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145317" y="2323543"/>
            <a:ext cx="51078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>
                <a:cs typeface="Calibri" panose="020F0502020204030204" pitchFamily="34" charset="0"/>
              </a:rPr>
              <a:t>96 398 34 26</a:t>
            </a:r>
            <a:endParaRPr lang="en-US" sz="2400" b="1" dirty="0"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2400" b="1" dirty="0">
                <a:cs typeface="Calibri" panose="020F0502020204030204" pitchFamily="34" charset="0"/>
                <a:hlinkClick r:id="rId4"/>
              </a:rPr>
              <a:t>updestudiantes@uv.es</a:t>
            </a:r>
            <a:endParaRPr lang="en-US" sz="2400" b="1" dirty="0"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s-ES" sz="2400" b="1" dirty="0" smtClean="0">
                <a:cs typeface="Calibri" panose="020F0502020204030204" pitchFamily="34" charset="0"/>
              </a:rPr>
              <a:t>Av</a:t>
            </a:r>
            <a:r>
              <a:rPr lang="es-ES" sz="2400" b="1" dirty="0">
                <a:cs typeface="Calibri" panose="020F0502020204030204" pitchFamily="34" charset="0"/>
              </a:rPr>
              <a:t>. Blasco Ibáñez, </a:t>
            </a:r>
            <a:r>
              <a:rPr lang="es-ES" sz="2400" b="1" dirty="0" smtClean="0">
                <a:cs typeface="Calibri" panose="020F0502020204030204" pitchFamily="34" charset="0"/>
              </a:rPr>
              <a:t>21(</a:t>
            </a:r>
            <a:r>
              <a:rPr lang="es-ES" sz="2400" b="1" dirty="0" err="1" smtClean="0">
                <a:cs typeface="Calibri" panose="020F0502020204030204" pitchFamily="34" charset="0"/>
              </a:rPr>
              <a:t>Facultat</a:t>
            </a:r>
            <a:r>
              <a:rPr lang="es-ES" sz="2400" b="1" dirty="0" smtClean="0">
                <a:cs typeface="Calibri" panose="020F0502020204030204" pitchFamily="34" charset="0"/>
              </a:rPr>
              <a:t> </a:t>
            </a:r>
            <a:r>
              <a:rPr lang="es-ES" sz="2400" b="1" dirty="0">
                <a:cs typeface="Calibri" panose="020F0502020204030204" pitchFamily="34" charset="0"/>
              </a:rPr>
              <a:t>de </a:t>
            </a:r>
            <a:r>
              <a:rPr lang="es-ES" sz="2400" b="1" dirty="0" err="1">
                <a:cs typeface="Calibri" panose="020F0502020204030204" pitchFamily="34" charset="0"/>
              </a:rPr>
              <a:t>Psicologia</a:t>
            </a:r>
            <a:r>
              <a:rPr lang="es-ES" sz="2400" b="1" dirty="0"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2400"/>
              </a:spcAft>
            </a:pPr>
            <a:r>
              <a:rPr lang="es-ES" sz="2400" b="1" dirty="0" smtClean="0">
                <a:cs typeface="Calibri" panose="020F0502020204030204" pitchFamily="34" charset="0"/>
                <a:hlinkClick r:id="rId5"/>
              </a:rPr>
              <a:t>www.uv.es/uvdiscapacidad</a:t>
            </a:r>
            <a:r>
              <a:rPr lang="es-ES" sz="2400" b="1" dirty="0" smtClean="0">
                <a:cs typeface="Calibri" panose="020F0502020204030204" pitchFamily="34" charset="0"/>
              </a:rPr>
              <a:t> </a:t>
            </a:r>
            <a:endParaRPr lang="es-ES" sz="2400" b="1" dirty="0"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s-ES" sz="2400" b="1" dirty="0" smtClean="0">
                <a:cs typeface="Calibri" panose="020F0502020204030204" pitchFamily="34" charset="0"/>
                <a:hlinkClick r:id="rId6"/>
              </a:rPr>
              <a:t>www.facebook.com/UPDUV</a:t>
            </a:r>
            <a:r>
              <a:rPr lang="es-ES" sz="2400" b="1" dirty="0" smtClean="0">
                <a:cs typeface="Calibri" panose="020F0502020204030204" pitchFamily="34" charset="0"/>
              </a:rPr>
              <a:t> </a:t>
            </a:r>
            <a:endParaRPr lang="es-ES" sz="2400" b="1" dirty="0">
              <a:cs typeface="Calibri" panose="020F0502020204030204" pitchFamily="34" charset="0"/>
            </a:endParaRPr>
          </a:p>
        </p:txBody>
      </p:sp>
      <p:pic>
        <p:nvPicPr>
          <p:cNvPr id="11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5" t="36790" r="4104" b="37214"/>
          <a:stretch/>
        </p:blipFill>
        <p:spPr bwMode="auto">
          <a:xfrm>
            <a:off x="3465051" y="4674518"/>
            <a:ext cx="569299" cy="5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7" t="70959"/>
          <a:stretch/>
        </p:blipFill>
        <p:spPr bwMode="auto">
          <a:xfrm>
            <a:off x="3410911" y="2323543"/>
            <a:ext cx="708279" cy="6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37719" r="71014" b="36285"/>
          <a:stretch/>
        </p:blipFill>
        <p:spPr bwMode="auto">
          <a:xfrm>
            <a:off x="3410911" y="3866013"/>
            <a:ext cx="607346" cy="5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3986" r="69268" b="70018"/>
          <a:stretch/>
        </p:blipFill>
        <p:spPr bwMode="auto">
          <a:xfrm>
            <a:off x="3436640" y="3039786"/>
            <a:ext cx="626123" cy="5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95" y="5419264"/>
            <a:ext cx="443709" cy="4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6158"/>
      </p:ext>
    </p:extLst>
  </p:cSld>
  <p:clrMapOvr>
    <a:masterClrMapping/>
  </p:clrMapOvr>
  <p:transition spd="slow" advTm="4144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681788" y="3792538"/>
            <a:ext cx="3929062" cy="1814512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70050" y="2781300"/>
            <a:ext cx="3430588" cy="1585913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087563" y="3297238"/>
            <a:ext cx="2397125" cy="55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MODALITATS</a:t>
            </a:r>
            <a:endParaRPr lang="es-ES_tradnl" sz="3000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81788" y="1758950"/>
            <a:ext cx="3929062" cy="1814513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218363" y="4237038"/>
            <a:ext cx="3351212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EXTRACURRICULARS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sense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crèdits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610850" y="1758950"/>
            <a:ext cx="139700" cy="18145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598150" y="3792538"/>
            <a:ext cx="139700" cy="1814512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19975" y="2205038"/>
            <a:ext cx="2952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CURRICULARS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amb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crèdits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687513" y="2781300"/>
            <a:ext cx="138112" cy="15859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7179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636588"/>
            <a:ext cx="19399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727075"/>
            <a:ext cx="19224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63" y="590615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4899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3541</TotalTime>
  <Words>1062</Words>
  <Application>Microsoft Office PowerPoint</Application>
  <PresentationFormat>Panorámica</PresentationFormat>
  <Paragraphs>213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Gotham Black</vt:lpstr>
      <vt:lpstr>Mangal</vt:lpstr>
      <vt:lpstr>Univers 47 Condensed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</cp:lastModifiedBy>
  <cp:revision>310</cp:revision>
  <dcterms:created xsi:type="dcterms:W3CDTF">2020-05-12T08:54:09Z</dcterms:created>
  <dcterms:modified xsi:type="dcterms:W3CDTF">2021-05-23T07:44:07Z</dcterms:modified>
</cp:coreProperties>
</file>